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3" r:id="rId1"/>
  </p:sldMasterIdLst>
  <p:sldIdLst>
    <p:sldId id="256" r:id="rId2"/>
    <p:sldId id="258" r:id="rId3"/>
    <p:sldId id="293" r:id="rId4"/>
    <p:sldId id="259" r:id="rId5"/>
    <p:sldId id="272" r:id="rId6"/>
    <p:sldId id="315" r:id="rId7"/>
    <p:sldId id="317" r:id="rId8"/>
    <p:sldId id="319" r:id="rId9"/>
    <p:sldId id="273" r:id="rId10"/>
    <p:sldId id="278" r:id="rId11"/>
    <p:sldId id="275" r:id="rId12"/>
    <p:sldId id="279" r:id="rId13"/>
    <p:sldId id="274" r:id="rId14"/>
    <p:sldId id="294" r:id="rId15"/>
    <p:sldId id="295" r:id="rId16"/>
    <p:sldId id="296" r:id="rId17"/>
    <p:sldId id="297" r:id="rId18"/>
    <p:sldId id="283" r:id="rId19"/>
    <p:sldId id="284" r:id="rId20"/>
    <p:sldId id="285" r:id="rId21"/>
    <p:sldId id="286" r:id="rId22"/>
    <p:sldId id="287" r:id="rId23"/>
    <p:sldId id="288" r:id="rId24"/>
    <p:sldId id="289" r:id="rId25"/>
    <p:sldId id="290" r:id="rId26"/>
    <p:sldId id="291" r:id="rId27"/>
    <p:sldId id="292" r:id="rId28"/>
    <p:sldId id="299" r:id="rId29"/>
    <p:sldId id="312" r:id="rId30"/>
    <p:sldId id="305" r:id="rId31"/>
    <p:sldId id="301" r:id="rId32"/>
    <p:sldId id="302" r:id="rId33"/>
    <p:sldId id="303" r:id="rId34"/>
    <p:sldId id="321" r:id="rId35"/>
    <p:sldId id="323" r:id="rId36"/>
    <p:sldId id="306" r:id="rId37"/>
    <p:sldId id="307" r:id="rId38"/>
    <p:sldId id="308" r:id="rId39"/>
    <p:sldId id="309" r:id="rId40"/>
    <p:sldId id="310" r:id="rId41"/>
    <p:sldId id="313" r:id="rId42"/>
    <p:sldId id="311" r:id="rId4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92" autoAdjust="0"/>
    <p:restoredTop sz="88235" autoAdjust="0"/>
  </p:normalViewPr>
  <p:slideViewPr>
    <p:cSldViewPr snapToGrid="0" showGuides="1">
      <p:cViewPr varScale="1">
        <p:scale>
          <a:sx n="73" d="100"/>
          <a:sy n="73" d="100"/>
        </p:scale>
        <p:origin x="379" y="5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3/13/2025</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76370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3/13/2025</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928312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3/13/2025</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111803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3/13/2025</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39613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3/13/2025</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4131925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3/13/2025</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1128883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3/13/2025</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356925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3/13/2025</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156751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3/13/2025</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381338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3/13/2025</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1093007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3/13/2025</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‹Nº›</a:t>
            </a:fld>
            <a:endParaRPr lang="en-US"/>
          </a:p>
        </p:txBody>
      </p:sp>
    </p:spTree>
    <p:extLst>
      <p:ext uri="{BB962C8B-B14F-4D97-AF65-F5344CB8AC3E}">
        <p14:creationId xmlns:p14="http://schemas.microsoft.com/office/powerpoint/2010/main" val="134003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3/13/2025</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‹Nº›</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32012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boe.es/buscar/act.php?id=BOE-A-2010-11491&amp;tn=2&amp;p=20171215" TargetMode="External"/><Relationship Id="rId2" Type="http://schemas.openxmlformats.org/officeDocument/2006/relationships/hyperlink" Target="http://www.boe.es/buscar/act.php?id=BOE-A-2007-5825" TargetMode="External"/><Relationship Id="rId1" Type="http://schemas.openxmlformats.org/officeDocument/2006/relationships/slideLayout" Target="../slideLayouts/slideLayout6.xml"/><Relationship Id="rId4" Type="http://schemas.openxmlformats.org/officeDocument/2006/relationships/hyperlink" Target="https://www.boe.es/buscar/act.php?id=BOE-A-2004-884"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www.boe.es/buscar/act.php?id=BOE-A-2007-5825"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boe.es/buscar/act.php?id=BOE-A-2010-11491&amp;tn=2&amp;p=20171215"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boe.es/buscar/act.php?id=BOE-A-2004-884"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www.boe.es/buscar/act.php?id=BOE-A-2004-884"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sto MT"/>
              <a:ea typeface="+mn-ea"/>
              <a:cs typeface="+mn-cs"/>
            </a:endParaRPr>
          </a:p>
        </p:txBody>
      </p:sp>
      <p:cxnSp>
        <p:nvCxnSpPr>
          <p:cNvPr id="11" name="Straight Connector 10">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descr="Juguete de una persona roja frente a dos líneas de figuras blancas">
            <a:extLst>
              <a:ext uri="{FF2B5EF4-FFF2-40B4-BE49-F238E27FC236}">
                <a16:creationId xmlns:a16="http://schemas.microsoft.com/office/drawing/2014/main" id="{5ADC01C5-00EA-2957-3F2D-4EFC6C20F83D}"/>
              </a:ext>
            </a:extLst>
          </p:cNvPr>
          <p:cNvPicPr>
            <a:picLocks noChangeAspect="1"/>
          </p:cNvPicPr>
          <p:nvPr/>
        </p:nvPicPr>
        <p:blipFill>
          <a:blip r:embed="rId2"/>
          <a:srcRect t="14449"/>
          <a:stretch/>
        </p:blipFill>
        <p:spPr>
          <a:xfrm>
            <a:off x="20" y="10"/>
            <a:ext cx="12191979" cy="6857990"/>
          </a:xfrm>
          <a:prstGeom prst="rect">
            <a:avLst/>
          </a:prstGeom>
        </p:spPr>
      </p:pic>
      <p:sp>
        <p:nvSpPr>
          <p:cNvPr id="13" name="Rectangle 12">
            <a:extLst>
              <a:ext uri="{FF2B5EF4-FFF2-40B4-BE49-F238E27FC236}">
                <a16:creationId xmlns:a16="http://schemas.microsoft.com/office/drawing/2014/main" id="{D21F66AB-6D67-4C86-A415-0B6E4EEC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3811" y="423809"/>
            <a:ext cx="6858002" cy="6010383"/>
          </a:xfrm>
          <a:prstGeom prst="rect">
            <a:avLst/>
          </a:prstGeom>
          <a:gradFill>
            <a:gsLst>
              <a:gs pos="0">
                <a:schemeClr val="bg1">
                  <a:alpha val="0"/>
                </a:schemeClr>
              </a:gs>
              <a:gs pos="46000">
                <a:schemeClr val="bg1">
                  <a:alpha val="31000"/>
                </a:schemeClr>
              </a:gs>
              <a:gs pos="26000">
                <a:schemeClr val="bg1">
                  <a:alpha val="17000"/>
                </a:schemeClr>
              </a:gs>
              <a:gs pos="100000">
                <a:schemeClr val="bg1">
                  <a:alpha val="4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sto MT"/>
              <a:ea typeface="+mn-ea"/>
              <a:cs typeface="+mn-cs"/>
            </a:endParaRPr>
          </a:p>
        </p:txBody>
      </p:sp>
      <p:sp>
        <p:nvSpPr>
          <p:cNvPr id="2" name="Título 1">
            <a:extLst>
              <a:ext uri="{FF2B5EF4-FFF2-40B4-BE49-F238E27FC236}">
                <a16:creationId xmlns:a16="http://schemas.microsoft.com/office/drawing/2014/main" id="{6D966DC4-C53D-9D04-D238-52FC6FBB10F8}"/>
              </a:ext>
            </a:extLst>
          </p:cNvPr>
          <p:cNvSpPr>
            <a:spLocks noGrp="1"/>
          </p:cNvSpPr>
          <p:nvPr>
            <p:ph type="ctrTitle"/>
          </p:nvPr>
        </p:nvSpPr>
        <p:spPr>
          <a:xfrm>
            <a:off x="313786" y="908651"/>
            <a:ext cx="5230366" cy="4005454"/>
          </a:xfrm>
        </p:spPr>
        <p:txBody>
          <a:bodyPr anchor="t">
            <a:normAutofit/>
          </a:bodyPr>
          <a:lstStyle/>
          <a:p>
            <a:pPr>
              <a:lnSpc>
                <a:spcPct val="90000"/>
              </a:lnSpc>
            </a:pPr>
            <a:r>
              <a:rPr lang="es-ES" sz="5800" dirty="0">
                <a:solidFill>
                  <a:schemeClr val="bg1"/>
                </a:solidFill>
              </a:rPr>
              <a:t>COMPETENCIAS MUNICIPALES EN MATERIA DE CONSUMO</a:t>
            </a:r>
          </a:p>
        </p:txBody>
      </p:sp>
      <p:sp>
        <p:nvSpPr>
          <p:cNvPr id="3" name="Subtítulo 2">
            <a:extLst>
              <a:ext uri="{FF2B5EF4-FFF2-40B4-BE49-F238E27FC236}">
                <a16:creationId xmlns:a16="http://schemas.microsoft.com/office/drawing/2014/main" id="{8101EA77-0E5F-D2BA-CF22-FC2E52616C36}"/>
              </a:ext>
            </a:extLst>
          </p:cNvPr>
          <p:cNvSpPr>
            <a:spLocks noGrp="1"/>
          </p:cNvSpPr>
          <p:nvPr>
            <p:ph type="subTitle" idx="1"/>
          </p:nvPr>
        </p:nvSpPr>
        <p:spPr>
          <a:xfrm>
            <a:off x="9351724" y="5681361"/>
            <a:ext cx="2586729" cy="927361"/>
          </a:xfrm>
        </p:spPr>
        <p:txBody>
          <a:bodyPr anchor="b">
            <a:normAutofit fontScale="92500"/>
          </a:bodyPr>
          <a:lstStyle/>
          <a:p>
            <a:pPr algn="ctr"/>
            <a:r>
              <a:rPr lang="es-ES" sz="2200">
                <a:solidFill>
                  <a:schemeClr val="bg1"/>
                </a:solidFill>
                <a:latin typeface="+mj-lt"/>
              </a:rPr>
              <a:t>14 </a:t>
            </a:r>
            <a:r>
              <a:rPr lang="es-ES" sz="2200" dirty="0">
                <a:solidFill>
                  <a:schemeClr val="bg1"/>
                </a:solidFill>
                <a:latin typeface="+mj-lt"/>
              </a:rPr>
              <a:t>DE </a:t>
            </a:r>
            <a:r>
              <a:rPr lang="es-ES" sz="2200">
                <a:solidFill>
                  <a:schemeClr val="bg1"/>
                </a:solidFill>
                <a:latin typeface="+mj-lt"/>
              </a:rPr>
              <a:t>MARZO 2025</a:t>
            </a:r>
          </a:p>
          <a:p>
            <a:pPr algn="just"/>
            <a:r>
              <a:rPr lang="es-ES" sz="2200">
                <a:solidFill>
                  <a:schemeClr val="bg1"/>
                </a:solidFill>
                <a:latin typeface="+mj-lt"/>
              </a:rPr>
              <a:t>Patricia Martínez Dhier </a:t>
            </a:r>
            <a:endParaRPr lang="es-ES" sz="2200" dirty="0">
              <a:solidFill>
                <a:schemeClr val="bg1"/>
              </a:solidFill>
              <a:latin typeface="+mj-lt"/>
            </a:endParaRPr>
          </a:p>
        </p:txBody>
      </p:sp>
      <p:cxnSp>
        <p:nvCxnSpPr>
          <p:cNvPr id="15" name="Straight Connector 14">
            <a:extLst>
              <a:ext uri="{FF2B5EF4-FFF2-40B4-BE49-F238E27FC236}">
                <a16:creationId xmlns:a16="http://schemas.microsoft.com/office/drawing/2014/main" id="{0B66F5E1-B07D-4718-F4B4-5FCE4B7E8F4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006" y="727509"/>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n 5" descr="Logotipo&#10;&#10;El contenido generado por IA puede ser incorrecto.">
            <a:extLst>
              <a:ext uri="{FF2B5EF4-FFF2-40B4-BE49-F238E27FC236}">
                <a16:creationId xmlns:a16="http://schemas.microsoft.com/office/drawing/2014/main" id="{C2909674-9BBA-6DEC-3EB9-23BED20785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985" y="4193990"/>
            <a:ext cx="3768265" cy="2664000"/>
          </a:xfrm>
          <a:prstGeom prst="rect">
            <a:avLst/>
          </a:prstGeom>
        </p:spPr>
      </p:pic>
    </p:spTree>
    <p:extLst>
      <p:ext uri="{BB962C8B-B14F-4D97-AF65-F5344CB8AC3E}">
        <p14:creationId xmlns:p14="http://schemas.microsoft.com/office/powerpoint/2010/main" val="376999300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E88BF-72F8-4C9E-1838-98E34DD72713}"/>
            </a:ext>
          </a:extLst>
        </p:cNvPr>
        <p:cNvGrpSpPr/>
        <p:nvPr/>
      </p:nvGrpSpPr>
      <p:grpSpPr>
        <a:xfrm>
          <a:off x="0" y="0"/>
          <a:ext cx="0" cy="0"/>
          <a:chOff x="0" y="0"/>
          <a:chExt cx="0" cy="0"/>
        </a:xfrm>
      </p:grpSpPr>
      <p:pic>
        <p:nvPicPr>
          <p:cNvPr id="5" name="Picture 4" descr="Un dedo señalando una tableta con luves verdes de neón">
            <a:extLst>
              <a:ext uri="{FF2B5EF4-FFF2-40B4-BE49-F238E27FC236}">
                <a16:creationId xmlns:a16="http://schemas.microsoft.com/office/drawing/2014/main" id="{84B30228-D30D-55C3-67B9-2CA47ECC0BD3}"/>
              </a:ext>
            </a:extLst>
          </p:cNvPr>
          <p:cNvPicPr>
            <a:picLocks noChangeAspect="1"/>
          </p:cNvPicPr>
          <p:nvPr/>
        </p:nvPicPr>
        <p:blipFill>
          <a:blip r:embed="rId2"/>
          <a:srcRect l="17666" r="41501" b="2"/>
          <a:stretch/>
        </p:blipFill>
        <p:spPr>
          <a:xfrm>
            <a:off x="20" y="-17929"/>
            <a:ext cx="4206220" cy="6875929"/>
          </a:xfrm>
          <a:prstGeom prst="rect">
            <a:avLst/>
          </a:prstGeom>
        </p:spPr>
      </p:pic>
      <p:sp>
        <p:nvSpPr>
          <p:cNvPr id="3" name="CuadroTexto 2">
            <a:extLst>
              <a:ext uri="{FF2B5EF4-FFF2-40B4-BE49-F238E27FC236}">
                <a16:creationId xmlns:a16="http://schemas.microsoft.com/office/drawing/2014/main" id="{96C51253-836A-BE10-62AF-B15FF6012EE4}"/>
              </a:ext>
            </a:extLst>
          </p:cNvPr>
          <p:cNvSpPr txBox="1"/>
          <p:nvPr/>
        </p:nvSpPr>
        <p:spPr>
          <a:xfrm>
            <a:off x="4502426" y="2818340"/>
            <a:ext cx="7225748" cy="2727695"/>
          </a:xfrm>
          <a:prstGeom prst="rect">
            <a:avLst/>
          </a:prstGeom>
        </p:spPr>
        <p:txBody>
          <a:bodyPr vert="horz" lIns="91440" tIns="45720" rIns="91440" bIns="45720" rtlCol="0">
            <a:normAutofit/>
          </a:bodyPr>
          <a:lstStyle/>
          <a:p>
            <a:pPr>
              <a:lnSpc>
                <a:spcPct val="110000"/>
              </a:lnSpc>
              <a:spcAft>
                <a:spcPts val="600"/>
              </a:spcAft>
            </a:pPr>
            <a:endParaRPr lang="en-US" dirty="0"/>
          </a:p>
          <a:p>
            <a:pPr indent="-228600">
              <a:lnSpc>
                <a:spcPct val="110000"/>
              </a:lnSpc>
              <a:spcAft>
                <a:spcPts val="600"/>
              </a:spcAft>
              <a:buFont typeface="Arial" panose="020B0604020202020204" pitchFamily="34" charset="0"/>
              <a:buChar char="•"/>
            </a:pPr>
            <a:r>
              <a:rPr lang="en-US" sz="3200" b="0" i="0" u="none" strike="noStrike" baseline="0" dirty="0"/>
              <a:t>COMPETENCIA DELEGADA ENTRA EN JUEGO LO DISPUESTO EN EL ART. 27 Y 57 LBRL</a:t>
            </a:r>
          </a:p>
          <a:p>
            <a:pPr indent="-228600">
              <a:lnSpc>
                <a:spcPct val="110000"/>
              </a:lnSpc>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3125781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ABCBB74-A311-197A-C60D-B8D4772923C6}"/>
              </a:ext>
            </a:extLst>
          </p:cNvPr>
          <p:cNvSpPr txBox="1"/>
          <p:nvPr/>
        </p:nvSpPr>
        <p:spPr>
          <a:xfrm>
            <a:off x="311504" y="859065"/>
            <a:ext cx="11880496" cy="5324535"/>
          </a:xfrm>
          <a:prstGeom prst="rect">
            <a:avLst/>
          </a:prstGeom>
          <a:noFill/>
        </p:spPr>
        <p:txBody>
          <a:bodyPr wrap="square">
            <a:spAutoFit/>
          </a:bodyPr>
          <a:lstStyle/>
          <a:p>
            <a:pPr algn="l"/>
            <a:r>
              <a:rPr lang="es-ES" sz="2400" b="1" i="0" u="none" strike="noStrike" baseline="0">
                <a:solidFill>
                  <a:srgbClr val="002060"/>
                </a:solidFill>
                <a:latin typeface="Arial" panose="020B0604020202020204" pitchFamily="34" charset="0"/>
              </a:rPr>
              <a:t>La </a:t>
            </a:r>
            <a:r>
              <a:rPr lang="es-ES" sz="2400" b="1" i="0" u="none" strike="noStrike" baseline="0" dirty="0">
                <a:solidFill>
                  <a:srgbClr val="002060"/>
                </a:solidFill>
                <a:latin typeface="Arial" panose="020B0604020202020204" pitchFamily="34" charset="0"/>
              </a:rPr>
              <a:t>Comunidad Autónoma en el ejercicio de su competencia, delega en el municipio el ejercicio de la misma.</a:t>
            </a:r>
          </a:p>
          <a:p>
            <a:pPr algn="l"/>
            <a:endParaRPr lang="es-ES" sz="2000" dirty="0">
              <a:solidFill>
                <a:srgbClr val="002060"/>
              </a:solidFill>
              <a:latin typeface="Symbol" panose="05050102010706020507" pitchFamily="18" charset="2"/>
            </a:endParaRPr>
          </a:p>
          <a:p>
            <a:pPr algn="l"/>
            <a:r>
              <a:rPr lang="es-ES" sz="1800" b="0" i="0" u="none" strike="noStrike" baseline="0" dirty="0">
                <a:solidFill>
                  <a:srgbClr val="002060"/>
                </a:solidFill>
                <a:latin typeface="Arial" panose="020B0604020202020204" pitchFamily="34" charset="0"/>
              </a:rPr>
              <a:t>La delegación deberá </a:t>
            </a:r>
            <a:r>
              <a:rPr lang="es-ES" sz="1800" b="1" i="0" u="none" strike="noStrike" baseline="0" dirty="0">
                <a:solidFill>
                  <a:srgbClr val="002060"/>
                </a:solidFill>
                <a:latin typeface="Arial" panose="020B0604020202020204" pitchFamily="34" charset="0"/>
              </a:rPr>
              <a:t>determinar el alcance, contenido, condiciones y duración de ésta</a:t>
            </a:r>
            <a:r>
              <a:rPr lang="es-ES" sz="1800" b="0" i="0" u="none" strike="noStrike" baseline="0" dirty="0">
                <a:solidFill>
                  <a:srgbClr val="002060"/>
                </a:solidFill>
                <a:latin typeface="Arial" panose="020B0604020202020204" pitchFamily="34" charset="0"/>
              </a:rPr>
              <a:t>, que no podrá ser inferior a cinco años, así como el </a:t>
            </a:r>
            <a:r>
              <a:rPr lang="es-ES" sz="1800" b="1" i="0" u="none" strike="noStrike" baseline="0" dirty="0">
                <a:solidFill>
                  <a:srgbClr val="002060"/>
                </a:solidFill>
                <a:latin typeface="Arial" panose="020B0604020202020204" pitchFamily="34" charset="0"/>
              </a:rPr>
              <a:t>control de eficiencia </a:t>
            </a:r>
            <a:r>
              <a:rPr lang="es-ES" sz="1800" b="0" i="0" u="none" strike="noStrike" baseline="0" dirty="0">
                <a:solidFill>
                  <a:srgbClr val="002060"/>
                </a:solidFill>
                <a:latin typeface="Arial" panose="020B0604020202020204" pitchFamily="34" charset="0"/>
              </a:rPr>
              <a:t>que se reserve la Administración delegante y los </a:t>
            </a:r>
            <a:r>
              <a:rPr lang="es-ES" sz="1800" b="1" i="0" u="none" strike="noStrike" baseline="0" dirty="0">
                <a:solidFill>
                  <a:srgbClr val="002060"/>
                </a:solidFill>
                <a:latin typeface="Arial" panose="020B0604020202020204" pitchFamily="34" charset="0"/>
              </a:rPr>
              <a:t>medios personales, materiales y económicos,</a:t>
            </a:r>
            <a:r>
              <a:rPr lang="es-ES" sz="1800" b="0" i="0" u="none" strike="noStrike" baseline="0" dirty="0">
                <a:solidFill>
                  <a:srgbClr val="002060"/>
                </a:solidFill>
                <a:latin typeface="Arial" panose="020B0604020202020204" pitchFamily="34" charset="0"/>
              </a:rPr>
              <a:t> que ésta asigne sin que pueda suponer un mayor gasto de las Administraciones Públicas.</a:t>
            </a:r>
          </a:p>
          <a:p>
            <a:pPr algn="l"/>
            <a:endParaRPr lang="es-ES" sz="2000" dirty="0">
              <a:solidFill>
                <a:srgbClr val="002060"/>
              </a:solidFill>
              <a:latin typeface="Symbol" panose="05050102010706020507" pitchFamily="18" charset="2"/>
            </a:endParaRPr>
          </a:p>
          <a:p>
            <a:pPr algn="l"/>
            <a:r>
              <a:rPr lang="es-ES" sz="1800" b="0" i="0" u="none" strike="noStrike" baseline="0" dirty="0">
                <a:solidFill>
                  <a:srgbClr val="002060"/>
                </a:solidFill>
                <a:latin typeface="Arial" panose="020B0604020202020204" pitchFamily="34" charset="0"/>
              </a:rPr>
              <a:t>La delegación deberá acompañarse de una </a:t>
            </a:r>
            <a:r>
              <a:rPr lang="es-ES" sz="1800" b="1" i="0" u="none" strike="noStrike" baseline="0" dirty="0">
                <a:solidFill>
                  <a:srgbClr val="002060"/>
                </a:solidFill>
                <a:latin typeface="Arial" panose="020B0604020202020204" pitchFamily="34" charset="0"/>
              </a:rPr>
              <a:t>memoria económica.</a:t>
            </a:r>
          </a:p>
          <a:p>
            <a:pPr algn="l"/>
            <a:endParaRPr lang="es-ES" sz="1800" b="1" i="0" u="none" strike="noStrike" baseline="0" dirty="0">
              <a:solidFill>
                <a:srgbClr val="002060"/>
              </a:solidFill>
              <a:latin typeface="Arial" panose="020B0604020202020204" pitchFamily="34" charset="0"/>
            </a:endParaRPr>
          </a:p>
          <a:p>
            <a:pPr algn="l"/>
            <a:r>
              <a:rPr lang="es-ES" sz="1800" b="0" i="0" u="none" strike="noStrike" baseline="0" dirty="0">
                <a:solidFill>
                  <a:srgbClr val="002060"/>
                </a:solidFill>
                <a:latin typeface="Arial" panose="020B0604020202020204" pitchFamily="34" charset="0"/>
              </a:rPr>
              <a:t>Cuando el Estado o las Comunidades Autónomas deleguen en dos o más municipios de la misma provincia una o varias competencias comunes, dicha delegación deberá realizarse siguiendo </a:t>
            </a:r>
            <a:r>
              <a:rPr lang="es-ES" sz="1800" b="1" i="0" u="none" strike="noStrike" baseline="0" dirty="0">
                <a:solidFill>
                  <a:srgbClr val="002060"/>
                </a:solidFill>
                <a:latin typeface="Arial" panose="020B0604020202020204" pitchFamily="34" charset="0"/>
              </a:rPr>
              <a:t>criterios homogéneos.</a:t>
            </a:r>
          </a:p>
          <a:p>
            <a:pPr algn="l"/>
            <a:endParaRPr lang="es-ES" sz="1800" b="1" i="0" u="none" strike="noStrike" baseline="0" dirty="0">
              <a:solidFill>
                <a:srgbClr val="002060"/>
              </a:solidFill>
              <a:latin typeface="Arial" panose="020B0604020202020204" pitchFamily="34" charset="0"/>
            </a:endParaRPr>
          </a:p>
          <a:p>
            <a:pPr algn="l"/>
            <a:r>
              <a:rPr lang="es-ES" sz="1800" b="0" i="0" u="none" strike="noStrike" baseline="0" dirty="0">
                <a:solidFill>
                  <a:srgbClr val="002060"/>
                </a:solidFill>
                <a:latin typeface="Arial" panose="020B0604020202020204" pitchFamily="34" charset="0"/>
              </a:rPr>
              <a:t>La efectividad de la delegación requerirá su </a:t>
            </a:r>
            <a:r>
              <a:rPr lang="es-ES" sz="1800" b="1" i="0" u="none" strike="noStrike" baseline="0" dirty="0">
                <a:solidFill>
                  <a:srgbClr val="002060"/>
                </a:solidFill>
                <a:latin typeface="Arial" panose="020B0604020202020204" pitchFamily="34" charset="0"/>
              </a:rPr>
              <a:t>aceptación</a:t>
            </a:r>
            <a:r>
              <a:rPr lang="es-ES" sz="1800" b="0" i="0" u="none" strike="noStrike" baseline="0" dirty="0">
                <a:solidFill>
                  <a:srgbClr val="002060"/>
                </a:solidFill>
                <a:latin typeface="Arial" panose="020B0604020202020204" pitchFamily="34" charset="0"/>
              </a:rPr>
              <a:t> por el Municipio interesado.</a:t>
            </a:r>
          </a:p>
          <a:p>
            <a:pPr algn="l"/>
            <a:endParaRPr lang="es-ES" sz="1800" b="0" i="0" u="none" strike="noStrike" baseline="0" dirty="0">
              <a:solidFill>
                <a:srgbClr val="002060"/>
              </a:solidFill>
              <a:latin typeface="Arial" panose="020B0604020202020204" pitchFamily="34" charset="0"/>
            </a:endParaRPr>
          </a:p>
          <a:p>
            <a:pPr algn="l"/>
            <a:r>
              <a:rPr lang="es-ES" sz="1800" b="0" i="0" u="none" strike="noStrike" baseline="0" dirty="0">
                <a:solidFill>
                  <a:srgbClr val="002060"/>
                </a:solidFill>
                <a:latin typeface="Arial" panose="020B0604020202020204" pitchFamily="34" charset="0"/>
              </a:rPr>
              <a:t>La delegación habrá de ir acompañada en todo caso de la correspondiente </a:t>
            </a:r>
            <a:r>
              <a:rPr lang="es-ES" sz="1800" b="1" i="0" u="none" strike="noStrike" baseline="0" dirty="0">
                <a:solidFill>
                  <a:srgbClr val="002060"/>
                </a:solidFill>
                <a:latin typeface="Arial" panose="020B0604020202020204" pitchFamily="34" charset="0"/>
              </a:rPr>
              <a:t>financiación</a:t>
            </a:r>
            <a:r>
              <a:rPr lang="es-ES" sz="1800" b="0" i="0" u="none" strike="noStrike" baseline="0" dirty="0">
                <a:solidFill>
                  <a:srgbClr val="002060"/>
                </a:solidFill>
                <a:latin typeface="Arial" panose="020B0604020202020204" pitchFamily="34" charset="0"/>
              </a:rPr>
              <a:t>, para lo cual será necesaria la existencia de dotación presupuestaria adecuada y suficiente en los presupuestos de la Administración delegante para cada ejercicio económico, siendo nula sin dicha dotación</a:t>
            </a:r>
            <a:r>
              <a:rPr lang="es-ES" sz="1800" b="0" i="0" u="none" strike="noStrike" baseline="0" dirty="0">
                <a:latin typeface="Arial" panose="020B0604020202020204" pitchFamily="34" charset="0"/>
              </a:rPr>
              <a:t>.</a:t>
            </a:r>
            <a:endParaRPr lang="es-ES" dirty="0"/>
          </a:p>
        </p:txBody>
      </p:sp>
    </p:spTree>
    <p:extLst>
      <p:ext uri="{BB962C8B-B14F-4D97-AF65-F5344CB8AC3E}">
        <p14:creationId xmlns:p14="http://schemas.microsoft.com/office/powerpoint/2010/main" val="751725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B42D9A7-AFBD-1746-46D3-929DA5FEF664}"/>
              </a:ext>
            </a:extLst>
          </p:cNvPr>
          <p:cNvSpPr txBox="1"/>
          <p:nvPr/>
        </p:nvSpPr>
        <p:spPr>
          <a:xfrm>
            <a:off x="460744" y="1265006"/>
            <a:ext cx="11270512" cy="3785652"/>
          </a:xfrm>
          <a:prstGeom prst="rect">
            <a:avLst/>
          </a:prstGeom>
          <a:noFill/>
        </p:spPr>
        <p:txBody>
          <a:bodyPr wrap="square">
            <a:spAutoFit/>
          </a:bodyPr>
          <a:lstStyle/>
          <a:p>
            <a:pPr algn="just"/>
            <a:r>
              <a:rPr lang="es-ES" sz="2000" b="0" i="0" u="none" strike="noStrike" baseline="0" dirty="0">
                <a:solidFill>
                  <a:srgbClr val="002060"/>
                </a:solidFill>
                <a:latin typeface="Arial" panose="020B0604020202020204" pitchFamily="34" charset="0"/>
              </a:rPr>
              <a:t>Así mismo el acuerdo o convenio de delegación deberá incluir una </a:t>
            </a:r>
            <a:r>
              <a:rPr lang="es-ES" sz="2000" b="1" i="0" u="none" strike="noStrike" baseline="0" dirty="0">
                <a:solidFill>
                  <a:srgbClr val="002060"/>
                </a:solidFill>
                <a:latin typeface="Arial" panose="020B0604020202020204" pitchFamily="34" charset="0"/>
              </a:rPr>
              <a:t>cláusula de garantía del cumplimiento </a:t>
            </a:r>
            <a:r>
              <a:rPr lang="es-ES" sz="2000" b="0" i="0" u="none" strike="noStrike" baseline="0" dirty="0">
                <a:solidFill>
                  <a:srgbClr val="002060"/>
                </a:solidFill>
                <a:latin typeface="Arial" panose="020B0604020202020204" pitchFamily="34" charset="0"/>
              </a:rPr>
              <a:t>de estos compromisos consistente en la autorización a la Administración General del Estado a aplicar retenciones en las transferencias que les correspondan por aplicación de su sistema de </a:t>
            </a:r>
            <a:r>
              <a:rPr lang="es-ES" sz="2000" b="0" i="0" u="none" strike="noStrike" baseline="0">
                <a:solidFill>
                  <a:srgbClr val="002060"/>
                </a:solidFill>
                <a:latin typeface="Arial" panose="020B0604020202020204" pitchFamily="34" charset="0"/>
              </a:rPr>
              <a:t>financiación.</a:t>
            </a:r>
          </a:p>
          <a:p>
            <a:pPr algn="just"/>
            <a:endParaRPr lang="es-ES" sz="2000" b="0" i="0" u="none" strike="noStrike" baseline="0" dirty="0">
              <a:solidFill>
                <a:srgbClr val="002060"/>
              </a:solidFill>
              <a:latin typeface="Arial" panose="020B0604020202020204" pitchFamily="34" charset="0"/>
            </a:endParaRPr>
          </a:p>
          <a:p>
            <a:pPr algn="just"/>
            <a:r>
              <a:rPr lang="es-ES" sz="2000" b="0" i="0" u="none" strike="noStrike" baseline="0" dirty="0">
                <a:solidFill>
                  <a:srgbClr val="002060"/>
                </a:solidFill>
                <a:latin typeface="Arial" panose="020B0604020202020204" pitchFamily="34" charset="0"/>
              </a:rPr>
              <a:t>La disposición o acuerdo de delegación establecerá las </a:t>
            </a:r>
            <a:r>
              <a:rPr lang="es-ES" sz="2000" b="1" i="0" u="none" strike="noStrike" baseline="0" dirty="0">
                <a:solidFill>
                  <a:srgbClr val="002060"/>
                </a:solidFill>
                <a:latin typeface="Arial" panose="020B0604020202020204" pitchFamily="34" charset="0"/>
              </a:rPr>
              <a:t>causas de revocación o renuncia de la delegación.</a:t>
            </a:r>
          </a:p>
          <a:p>
            <a:pPr algn="just"/>
            <a:endParaRPr lang="es-ES" sz="2000" b="0" i="0" u="none" strike="noStrike" baseline="0">
              <a:solidFill>
                <a:srgbClr val="002060"/>
              </a:solidFill>
              <a:latin typeface="Arial" panose="020B0604020202020204" pitchFamily="34" charset="0"/>
            </a:endParaRPr>
          </a:p>
          <a:p>
            <a:pPr algn="just"/>
            <a:r>
              <a:rPr lang="es-ES" sz="2000" b="0" i="0" u="none" strike="noStrike" baseline="0">
                <a:solidFill>
                  <a:srgbClr val="002060"/>
                </a:solidFill>
                <a:latin typeface="Arial" panose="020B0604020202020204" pitchFamily="34" charset="0"/>
              </a:rPr>
              <a:t>Entre </a:t>
            </a:r>
            <a:r>
              <a:rPr lang="es-ES" sz="2000" b="0" i="0" u="none" strike="noStrike" baseline="0" dirty="0">
                <a:solidFill>
                  <a:srgbClr val="002060"/>
                </a:solidFill>
                <a:latin typeface="Arial" panose="020B0604020202020204" pitchFamily="34" charset="0"/>
              </a:rPr>
              <a:t>las causas de renuncia estará el incumplimiento de las obligaciones financieras por parte de la Administración delegante o cuando, por circunstancias sobrevenidas, se justifique suficientemente la imposibilidad de su desempeño por La Administración en la que han sido delegadas sin menoscabo del ejercicio de sus competencias propias.</a:t>
            </a:r>
            <a:endParaRPr lang="es-ES" sz="2000" dirty="0">
              <a:solidFill>
                <a:srgbClr val="002060"/>
              </a:solidFill>
            </a:endParaRPr>
          </a:p>
        </p:txBody>
      </p:sp>
    </p:spTree>
    <p:extLst>
      <p:ext uri="{BB962C8B-B14F-4D97-AF65-F5344CB8AC3E}">
        <p14:creationId xmlns:p14="http://schemas.microsoft.com/office/powerpoint/2010/main" val="416152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A017094-7110-8B63-4957-60FBC17FFA99}"/>
              </a:ext>
            </a:extLst>
          </p:cNvPr>
          <p:cNvSpPr txBox="1"/>
          <p:nvPr/>
        </p:nvSpPr>
        <p:spPr>
          <a:xfrm>
            <a:off x="168348" y="833788"/>
            <a:ext cx="11855303" cy="5386090"/>
          </a:xfrm>
          <a:prstGeom prst="rect">
            <a:avLst/>
          </a:prstGeom>
          <a:noFill/>
        </p:spPr>
        <p:txBody>
          <a:bodyPr wrap="square">
            <a:spAutoFit/>
          </a:bodyPr>
          <a:lstStyle/>
          <a:p>
            <a:pPr algn="ctr"/>
            <a:r>
              <a:rPr lang="es-ES" sz="2400" b="1" i="0" u="none" strike="noStrike" baseline="0">
                <a:solidFill>
                  <a:srgbClr val="002060"/>
                </a:solidFill>
                <a:latin typeface="Arial" panose="020B0604020202020204" pitchFamily="34" charset="0"/>
              </a:rPr>
              <a:t>¿</a:t>
            </a:r>
            <a:r>
              <a:rPr lang="es-ES" sz="2400" b="1" i="0" u="none" strike="noStrike" baseline="0" dirty="0">
                <a:solidFill>
                  <a:srgbClr val="002060"/>
                </a:solidFill>
                <a:latin typeface="Arial" panose="020B0604020202020204" pitchFamily="34" charset="0"/>
              </a:rPr>
              <a:t>O PODEMOS CONSIDERARLA UNA COMPETENCIA DISTINTA?</a:t>
            </a:r>
          </a:p>
          <a:p>
            <a:pPr algn="l"/>
            <a:endParaRPr lang="es-ES" sz="800" dirty="0">
              <a:solidFill>
                <a:srgbClr val="002060"/>
              </a:solidFill>
              <a:latin typeface="Arial" panose="020B0604020202020204" pitchFamily="34" charset="0"/>
            </a:endParaRPr>
          </a:p>
          <a:p>
            <a:pPr algn="l"/>
            <a:r>
              <a:rPr lang="es-ES" sz="2000" b="0" i="0" u="none" strike="noStrike" baseline="0" dirty="0">
                <a:solidFill>
                  <a:srgbClr val="002060"/>
                </a:solidFill>
                <a:latin typeface="Arial" panose="020B0604020202020204" pitchFamily="34" charset="0"/>
              </a:rPr>
              <a:t>Las competencias distintas de las propias y de las delegadas no precisan de ser atribuidas ni por el Estado ni por las Comunidades Autónomas y solo pueden ejercerse por las Entidades Locales cuando concurran los siguientes requisitos, de conformidad con lo dispuesto en el artículo 7.4 de la LRBRL, en la redacción de la </a:t>
            </a:r>
            <a:r>
              <a:rPr lang="es-ES" sz="2000" b="0" i="0" u="none" strike="noStrike" baseline="0">
                <a:solidFill>
                  <a:srgbClr val="002060"/>
                </a:solidFill>
                <a:latin typeface="Arial" panose="020B0604020202020204" pitchFamily="34" charset="0"/>
              </a:rPr>
              <a:t>LRSAL:</a:t>
            </a:r>
          </a:p>
          <a:p>
            <a:pPr algn="l"/>
            <a:endParaRPr lang="es-ES" sz="800" b="0" i="0" u="none" strike="noStrike" baseline="0" dirty="0">
              <a:solidFill>
                <a:srgbClr val="002060"/>
              </a:solidFill>
              <a:latin typeface="Arial" panose="020B0604020202020204" pitchFamily="34" charset="0"/>
            </a:endParaRPr>
          </a:p>
          <a:p>
            <a:pPr marL="342900" indent="-342900" algn="l">
              <a:buFont typeface="Symbol" panose="05050102010706020507" pitchFamily="18" charset="2"/>
              <a:buChar char="·"/>
            </a:pPr>
            <a:r>
              <a:rPr lang="es-ES" sz="2000" b="0" i="0" u="none" strike="noStrike" baseline="0">
                <a:solidFill>
                  <a:srgbClr val="002060"/>
                </a:solidFill>
                <a:latin typeface="Arial" panose="020B0604020202020204" pitchFamily="34" charset="0"/>
              </a:rPr>
              <a:t>Cuando </a:t>
            </a:r>
            <a:r>
              <a:rPr lang="es-ES" sz="2000" b="0" i="0" u="none" strike="noStrike" baseline="0" dirty="0">
                <a:solidFill>
                  <a:srgbClr val="002060"/>
                </a:solidFill>
                <a:latin typeface="Arial" panose="020B0604020202020204" pitchFamily="34" charset="0"/>
              </a:rPr>
              <a:t>no ponga en riesgo la sostenibilidad financiera del conjunto de la Hacienda municipal, cumpliendo los principios de estabilidad presupuestaria y sostenibilidad </a:t>
            </a:r>
            <a:r>
              <a:rPr lang="es-ES" sz="2000" b="0" i="0" u="none" strike="noStrike" baseline="0">
                <a:solidFill>
                  <a:srgbClr val="002060"/>
                </a:solidFill>
                <a:latin typeface="Arial" panose="020B0604020202020204" pitchFamily="34" charset="0"/>
              </a:rPr>
              <a:t>financiera.</a:t>
            </a:r>
          </a:p>
          <a:p>
            <a:pPr marL="342900" indent="-342900" algn="l">
              <a:buFont typeface="Symbol" panose="05050102010706020507" pitchFamily="18" charset="2"/>
              <a:buChar char="·"/>
            </a:pPr>
            <a:endParaRPr lang="es-ES" sz="800" b="0" i="0" u="none" strike="noStrike" baseline="0" dirty="0">
              <a:solidFill>
                <a:srgbClr val="002060"/>
              </a:solidFill>
              <a:latin typeface="Arial" panose="020B0604020202020204" pitchFamily="34" charset="0"/>
            </a:endParaRPr>
          </a:p>
          <a:p>
            <a:pPr marL="342900" indent="-342900" algn="l">
              <a:buFont typeface="Symbol" panose="05050102010706020507" pitchFamily="18" charset="2"/>
              <a:buChar char="·"/>
            </a:pPr>
            <a:r>
              <a:rPr lang="es-ES" sz="2000" b="0" i="0" u="none" strike="noStrike" baseline="0">
                <a:solidFill>
                  <a:srgbClr val="002060"/>
                </a:solidFill>
                <a:latin typeface="Arial" panose="020B0604020202020204" pitchFamily="34" charset="0"/>
              </a:rPr>
              <a:t>No </a:t>
            </a:r>
            <a:r>
              <a:rPr lang="es-ES" sz="2000" b="0" i="0" u="none" strike="noStrike" baseline="0" dirty="0">
                <a:solidFill>
                  <a:srgbClr val="002060"/>
                </a:solidFill>
                <a:latin typeface="Arial" panose="020B0604020202020204" pitchFamily="34" charset="0"/>
              </a:rPr>
              <a:t>se incurra en un supuesto de ejecución simultánea del mismo servicio público con otra </a:t>
            </a:r>
            <a:r>
              <a:rPr lang="es-ES" sz="2000" b="0" i="0" u="none" strike="noStrike" baseline="0">
                <a:solidFill>
                  <a:srgbClr val="002060"/>
                </a:solidFill>
                <a:latin typeface="Arial" panose="020B0604020202020204" pitchFamily="34" charset="0"/>
              </a:rPr>
              <a:t>Administración Pública.</a:t>
            </a:r>
          </a:p>
          <a:p>
            <a:pPr algn="l"/>
            <a:endParaRPr lang="es-ES" sz="2000">
              <a:solidFill>
                <a:srgbClr val="002060"/>
              </a:solidFill>
              <a:latin typeface="Arial" panose="020B0604020202020204" pitchFamily="34" charset="0"/>
            </a:endParaRPr>
          </a:p>
          <a:p>
            <a:pPr algn="l"/>
            <a:r>
              <a:rPr lang="es-ES" sz="2000" b="0" i="0" u="none" strike="noStrike" baseline="0">
                <a:solidFill>
                  <a:srgbClr val="002060"/>
                </a:solidFill>
                <a:latin typeface="Arial" panose="020B0604020202020204" pitchFamily="34" charset="0"/>
              </a:rPr>
              <a:t>A </a:t>
            </a:r>
            <a:r>
              <a:rPr lang="es-ES" sz="2000" b="0" i="0" u="none" strike="noStrike" baseline="0" dirty="0">
                <a:solidFill>
                  <a:srgbClr val="002060"/>
                </a:solidFill>
                <a:latin typeface="Arial" panose="020B0604020202020204" pitchFamily="34" charset="0"/>
              </a:rPr>
              <a:t>estos efectos, el Ayuntamiento precisará como vinculantes, </a:t>
            </a:r>
            <a:r>
              <a:rPr lang="es-ES" sz="2000" b="1" i="0" u="sng" strike="noStrike" baseline="0" dirty="0">
                <a:solidFill>
                  <a:srgbClr val="002060"/>
                </a:solidFill>
                <a:latin typeface="Arial" panose="020B0604020202020204" pitchFamily="34" charset="0"/>
              </a:rPr>
              <a:t>dos informes </a:t>
            </a:r>
            <a:r>
              <a:rPr lang="es-ES" sz="2000" b="1" i="0" u="sng" strike="noStrike" baseline="0">
                <a:solidFill>
                  <a:srgbClr val="002060"/>
                </a:solidFill>
                <a:latin typeface="Arial" panose="020B0604020202020204" pitchFamily="34" charset="0"/>
              </a:rPr>
              <a:t>previos</a:t>
            </a:r>
            <a:r>
              <a:rPr lang="es-ES" sz="2000" b="0" i="0" u="none" strike="noStrike" baseline="0">
                <a:solidFill>
                  <a:srgbClr val="002060"/>
                </a:solidFill>
                <a:latin typeface="Arial" panose="020B0604020202020204" pitchFamily="34" charset="0"/>
              </a:rPr>
              <a:t>:</a:t>
            </a:r>
          </a:p>
          <a:p>
            <a:pPr algn="l"/>
            <a:endParaRPr lang="es-ES" sz="800" b="0" i="0" u="none" strike="noStrike" baseline="0" dirty="0">
              <a:solidFill>
                <a:srgbClr val="002060"/>
              </a:solidFill>
              <a:latin typeface="Arial" panose="020B0604020202020204" pitchFamily="34" charset="0"/>
            </a:endParaRPr>
          </a:p>
          <a:p>
            <a:pPr marL="342900" indent="-342900" algn="l">
              <a:buFont typeface="Symbol" panose="05050102010706020507" pitchFamily="18" charset="2"/>
              <a:buChar char="·"/>
            </a:pPr>
            <a:r>
              <a:rPr lang="es-ES" sz="2000" b="0" i="0" u="none" strike="noStrike" baseline="0">
                <a:solidFill>
                  <a:srgbClr val="002060"/>
                </a:solidFill>
                <a:latin typeface="Arial" panose="020B0604020202020204" pitchFamily="34" charset="0"/>
              </a:rPr>
              <a:t>De </a:t>
            </a:r>
            <a:r>
              <a:rPr lang="es-ES" sz="2000" b="0" i="0" u="none" strike="noStrike" baseline="0" dirty="0">
                <a:solidFill>
                  <a:srgbClr val="002060"/>
                </a:solidFill>
                <a:latin typeface="Arial" panose="020B0604020202020204" pitchFamily="34" charset="0"/>
              </a:rPr>
              <a:t>la Administración competente por razón de materia, la </a:t>
            </a:r>
            <a:r>
              <a:rPr lang="es-ES" sz="2000" b="1" i="0" u="sng" strike="noStrike" baseline="0" dirty="0">
                <a:solidFill>
                  <a:srgbClr val="002060"/>
                </a:solidFill>
                <a:latin typeface="Arial" panose="020B0604020202020204" pitchFamily="34" charset="0"/>
              </a:rPr>
              <a:t>Comunidad Autónoma</a:t>
            </a:r>
            <a:r>
              <a:rPr lang="es-ES" sz="2000" b="0" i="0" u="none" strike="noStrike" baseline="0" dirty="0">
                <a:solidFill>
                  <a:srgbClr val="002060"/>
                </a:solidFill>
                <a:latin typeface="Arial" panose="020B0604020202020204" pitchFamily="34" charset="0"/>
              </a:rPr>
              <a:t> en este caso, en el que se señale la </a:t>
            </a:r>
            <a:r>
              <a:rPr lang="es-ES" sz="2000" b="1" i="0" u="sng" strike="noStrike" baseline="0" dirty="0">
                <a:solidFill>
                  <a:srgbClr val="002060"/>
                </a:solidFill>
                <a:latin typeface="Arial" panose="020B0604020202020204" pitchFamily="34" charset="0"/>
              </a:rPr>
              <a:t>inexistencia de </a:t>
            </a:r>
            <a:r>
              <a:rPr lang="es-ES" sz="2000" b="1" i="0" u="sng" strike="noStrike" baseline="0">
                <a:solidFill>
                  <a:srgbClr val="002060"/>
                </a:solidFill>
                <a:latin typeface="Arial" panose="020B0604020202020204" pitchFamily="34" charset="0"/>
              </a:rPr>
              <a:t>duplicidades</a:t>
            </a:r>
            <a:r>
              <a:rPr lang="es-ES" sz="2000" b="0" i="0" u="none" strike="noStrike" baseline="0">
                <a:solidFill>
                  <a:srgbClr val="002060"/>
                </a:solidFill>
                <a:latin typeface="Arial" panose="020B0604020202020204" pitchFamily="34" charset="0"/>
              </a:rPr>
              <a:t>.</a:t>
            </a:r>
          </a:p>
          <a:p>
            <a:pPr algn="l"/>
            <a:endParaRPr lang="es-ES" sz="800" b="0" i="0" u="none" strike="noStrike" baseline="0" dirty="0">
              <a:solidFill>
                <a:srgbClr val="002060"/>
              </a:solidFill>
              <a:latin typeface="Arial" panose="020B0604020202020204" pitchFamily="34" charset="0"/>
            </a:endParaRPr>
          </a:p>
          <a:p>
            <a:pPr algn="l"/>
            <a:r>
              <a:rPr lang="es-ES" sz="2000" b="0" i="0" u="none" strike="noStrike" baseline="0" dirty="0">
                <a:solidFill>
                  <a:srgbClr val="002060"/>
                </a:solidFill>
                <a:latin typeface="Symbol" panose="05050102010706020507" pitchFamily="18" charset="2"/>
              </a:rPr>
              <a:t> </a:t>
            </a:r>
            <a:r>
              <a:rPr lang="es-ES" sz="2000" b="1" i="0" u="sng" strike="noStrike" baseline="0" dirty="0">
                <a:solidFill>
                  <a:srgbClr val="002060"/>
                </a:solidFill>
                <a:latin typeface="Arial" panose="020B0604020202020204" pitchFamily="34" charset="0"/>
              </a:rPr>
              <a:t>De la Administración que tenga atribuida la tutela financiera </a:t>
            </a:r>
            <a:r>
              <a:rPr lang="es-ES" sz="2000" b="0" i="0" u="none" strike="noStrike" baseline="0" dirty="0">
                <a:solidFill>
                  <a:srgbClr val="002060"/>
                </a:solidFill>
                <a:latin typeface="Arial" panose="020B0604020202020204" pitchFamily="34" charset="0"/>
              </a:rPr>
              <a:t>sobre la sostenibilidad financiera de las nuevas competencias.</a:t>
            </a:r>
            <a:endParaRPr lang="es-ES" sz="2000" dirty="0">
              <a:solidFill>
                <a:srgbClr val="002060"/>
              </a:solidFill>
            </a:endParaRPr>
          </a:p>
        </p:txBody>
      </p:sp>
    </p:spTree>
    <p:extLst>
      <p:ext uri="{BB962C8B-B14F-4D97-AF65-F5344CB8AC3E}">
        <p14:creationId xmlns:p14="http://schemas.microsoft.com/office/powerpoint/2010/main" val="2874200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1437270-69B2-7B04-F996-38CB00E5EE6B}"/>
              </a:ext>
            </a:extLst>
          </p:cNvPr>
          <p:cNvSpPr>
            <a:spLocks noGrp="1"/>
          </p:cNvSpPr>
          <p:nvPr>
            <p:ph type="title"/>
          </p:nvPr>
        </p:nvSpPr>
        <p:spPr>
          <a:xfrm>
            <a:off x="954274" y="1187068"/>
            <a:ext cx="10283452" cy="4635660"/>
          </a:xfrm>
        </p:spPr>
        <p:txBody>
          <a:bodyPr vert="horz" lIns="91440" tIns="45720" rIns="91440" bIns="45720" rtlCol="0" anchor="t">
            <a:normAutofit fontScale="90000"/>
          </a:bodyPr>
          <a:lstStyle/>
          <a:p>
            <a:pPr>
              <a:lnSpc>
                <a:spcPct val="90000"/>
              </a:lnSpc>
            </a:pPr>
            <a:r>
              <a:rPr lang="en-US" sz="3100" dirty="0"/>
              <a:t>PODRÍA PARECER POR TANTO QUE TRAS LA REFORMA DE LA LBRL LOS MUNICIPIOS CARECEN DE COMPETENCIA PROPIA EN LA DEFENSA DE LAS PERSONAS CONSUMIDORAS Y USUARIAS, Y QUE PODRÁN EJERCER TAL COMPETENCIA, BIEN POR DELEGACIÓN, BIEN COMO COMPETENCIA </a:t>
            </a:r>
            <a:r>
              <a:rPr lang="en-US" sz="3100"/>
              <a:t>DISTINTA.</a:t>
            </a:r>
            <a:br>
              <a:rPr lang="en-US" sz="3100"/>
            </a:br>
            <a:br>
              <a:rPr lang="en-US" sz="3100"/>
            </a:br>
            <a:br>
              <a:rPr lang="en-US" sz="3100"/>
            </a:br>
            <a:br>
              <a:rPr lang="en-US" sz="3100"/>
            </a:br>
            <a:br>
              <a:rPr lang="en-US" sz="3100" dirty="0"/>
            </a:br>
            <a:r>
              <a:rPr lang="en-US" sz="3100" dirty="0"/>
              <a:t>SIN EMBARGO, PARA SABER SI EN ANDALUCÍA ES UNA COMPETENCIA PROPIA DEBEMOS ACUDIR A LA LEGISLACIÓN AUTÓNOMICA AL RESPECTO, SIGUIENDO</a:t>
            </a:r>
          </a:p>
        </p:txBody>
      </p:sp>
      <p:cxnSp>
        <p:nvCxnSpPr>
          <p:cNvPr id="13" name="Straight Connector 12">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8866707"/>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CD4E0FF-84CF-7822-8741-B47C977993AB}"/>
              </a:ext>
            </a:extLst>
          </p:cNvPr>
          <p:cNvSpPr txBox="1"/>
          <p:nvPr/>
        </p:nvSpPr>
        <p:spPr>
          <a:xfrm>
            <a:off x="747252" y="1474838"/>
            <a:ext cx="10455291" cy="4401205"/>
          </a:xfrm>
          <a:prstGeom prst="rect">
            <a:avLst/>
          </a:prstGeom>
          <a:noFill/>
        </p:spPr>
        <p:txBody>
          <a:bodyPr wrap="square">
            <a:spAutoFit/>
          </a:bodyPr>
          <a:lstStyle/>
          <a:p>
            <a:pPr algn="just"/>
            <a:r>
              <a:rPr lang="es-ES" sz="2800" b="1" strike="noStrike" baseline="0" dirty="0">
                <a:solidFill>
                  <a:srgbClr val="002060"/>
                </a:solidFill>
                <a:latin typeface="Arial" panose="020B0604020202020204" pitchFamily="34" charset="0"/>
                <a:cs typeface="Arial" panose="020B0604020202020204" pitchFamily="34" charset="0"/>
              </a:rPr>
              <a:t>STC 15/1989, de 26 de enero </a:t>
            </a:r>
            <a:r>
              <a:rPr lang="es-ES" sz="2800" b="0" strike="noStrike" baseline="0" dirty="0">
                <a:solidFill>
                  <a:srgbClr val="002060"/>
                </a:solidFill>
                <a:latin typeface="Arial" panose="020B0604020202020204" pitchFamily="34" charset="0"/>
                <a:cs typeface="Arial" panose="020B0604020202020204" pitchFamily="34" charset="0"/>
              </a:rPr>
              <a:t>en la que se analizó la constitucionalidad de determinados </a:t>
            </a:r>
            <a:r>
              <a:rPr lang="es-ES" sz="2800" b="0" i="0" u="none" strike="noStrike" baseline="0" dirty="0">
                <a:solidFill>
                  <a:srgbClr val="002060"/>
                </a:solidFill>
                <a:latin typeface="Arial" panose="020B0604020202020204" pitchFamily="34" charset="0"/>
                <a:cs typeface="Arial" panose="020B0604020202020204" pitchFamily="34" charset="0"/>
              </a:rPr>
              <a:t>preceptos de </a:t>
            </a:r>
            <a:r>
              <a:rPr lang="es-ES" sz="2800" dirty="0">
                <a:solidFill>
                  <a:srgbClr val="002060"/>
                </a:solidFill>
                <a:latin typeface="Arial" panose="020B0604020202020204" pitchFamily="34" charset="0"/>
                <a:cs typeface="Arial" panose="020B0604020202020204" pitchFamily="34" charset="0"/>
              </a:rPr>
              <a:t>la derogada </a:t>
            </a:r>
            <a:r>
              <a:rPr lang="es-ES" sz="2800" b="0" i="0" u="none" strike="noStrike" baseline="0" dirty="0">
                <a:solidFill>
                  <a:srgbClr val="002060"/>
                </a:solidFill>
                <a:latin typeface="Arial" panose="020B0604020202020204" pitchFamily="34" charset="0"/>
                <a:cs typeface="Arial" panose="020B0604020202020204" pitchFamily="34" charset="0"/>
              </a:rPr>
              <a:t> Ley 26/1984 de 19 de julio, General para la Defensa de Consumidores y usuarios, entre otros el art. 41 que otorgaba a los municipios entre otras competencias la información y educación de los consumidores y usuarios, señaló que en función de las competencias asumidas por los </a:t>
            </a:r>
            <a:r>
              <a:rPr lang="es-ES" sz="2800" b="1" i="0" u="sng" strike="noStrike" baseline="0" dirty="0">
                <a:solidFill>
                  <a:srgbClr val="002060"/>
                </a:solidFill>
                <a:latin typeface="Arial" panose="020B0604020202020204" pitchFamily="34" charset="0"/>
                <a:cs typeface="Arial" panose="020B0604020202020204" pitchFamily="34" charset="0"/>
              </a:rPr>
              <a:t>Estatutos de autonomía sobre esta materia, “a ellas corresponderá esa función delimitadora, en los términos mismos en que han sido asumidas”</a:t>
            </a:r>
            <a:endParaRPr lang="es-ES" sz="2800" b="1" u="sng"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260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F37F87F-BC36-EAAF-5302-19DF90FEBA6D}"/>
              </a:ext>
            </a:extLst>
          </p:cNvPr>
          <p:cNvSpPr txBox="1"/>
          <p:nvPr/>
        </p:nvSpPr>
        <p:spPr>
          <a:xfrm>
            <a:off x="717755" y="953729"/>
            <a:ext cx="10948381" cy="4401205"/>
          </a:xfrm>
          <a:prstGeom prst="rect">
            <a:avLst/>
          </a:prstGeom>
          <a:noFill/>
        </p:spPr>
        <p:txBody>
          <a:bodyPr wrap="square">
            <a:spAutoFit/>
          </a:bodyPr>
          <a:lstStyle/>
          <a:p>
            <a:pPr algn="just"/>
            <a:r>
              <a:rPr lang="es-ES" sz="2800" b="0" i="0" u="none" strike="noStrike" baseline="0" dirty="0">
                <a:solidFill>
                  <a:srgbClr val="002060"/>
                </a:solidFill>
                <a:latin typeface="Arial" panose="020B0604020202020204" pitchFamily="34" charset="0"/>
                <a:cs typeface="Arial" panose="020B0604020202020204" pitchFamily="34" charset="0"/>
              </a:rPr>
              <a:t>Por tanto, las </a:t>
            </a:r>
            <a:r>
              <a:rPr lang="es-ES" sz="2800" b="1" i="0" u="sng" strike="noStrike" baseline="0" dirty="0">
                <a:solidFill>
                  <a:srgbClr val="002060"/>
                </a:solidFill>
                <a:latin typeface="Arial" panose="020B0604020202020204" pitchFamily="34" charset="0"/>
                <a:cs typeface="Arial" panose="020B0604020202020204" pitchFamily="34" charset="0"/>
              </a:rPr>
              <a:t>CC.AA se convierten en la fuente alternativa competencial</a:t>
            </a:r>
            <a:r>
              <a:rPr lang="es-ES" sz="2800" b="0" i="0" u="none" strike="noStrike" baseline="0" dirty="0">
                <a:solidFill>
                  <a:srgbClr val="002060"/>
                </a:solidFill>
                <a:latin typeface="Arial" panose="020B0604020202020204" pitchFamily="34" charset="0"/>
                <a:cs typeface="Arial" panose="020B0604020202020204" pitchFamily="34" charset="0"/>
              </a:rPr>
              <a:t>, en materia de la defensa de consumidores y usuarios, frente al Estado, de tal manera que </a:t>
            </a:r>
            <a:r>
              <a:rPr lang="es-ES" sz="2800" b="1" i="0" u="sng" strike="noStrike" baseline="0" dirty="0">
                <a:solidFill>
                  <a:srgbClr val="002060"/>
                </a:solidFill>
                <a:latin typeface="Arial" panose="020B0604020202020204" pitchFamily="34" charset="0"/>
                <a:cs typeface="Arial" panose="020B0604020202020204" pitchFamily="34" charset="0"/>
              </a:rPr>
              <a:t>la fuente real de competencias municipales en la materia </a:t>
            </a:r>
            <a:r>
              <a:rPr lang="es-ES" sz="2800" b="1" u="sng" dirty="0">
                <a:solidFill>
                  <a:srgbClr val="002060"/>
                </a:solidFill>
                <a:latin typeface="Arial" panose="020B0604020202020204" pitchFamily="34" charset="0"/>
                <a:cs typeface="Arial" panose="020B0604020202020204" pitchFamily="34" charset="0"/>
              </a:rPr>
              <a:t>reside</a:t>
            </a:r>
            <a:r>
              <a:rPr lang="es-ES" sz="2800" b="1" i="0" u="sng" strike="noStrike" baseline="0" dirty="0">
                <a:solidFill>
                  <a:srgbClr val="002060"/>
                </a:solidFill>
                <a:latin typeface="Arial" panose="020B0604020202020204" pitchFamily="34" charset="0"/>
                <a:cs typeface="Arial" panose="020B0604020202020204" pitchFamily="34" charset="0"/>
              </a:rPr>
              <a:t> de manera prioritaria en la legislación sectorial autonómica en detrimento de la legislación estatal de régimen </a:t>
            </a:r>
            <a:r>
              <a:rPr lang="es-ES" sz="2800" b="1" i="0" u="sng" strike="noStrike" baseline="0">
                <a:solidFill>
                  <a:srgbClr val="002060"/>
                </a:solidFill>
                <a:latin typeface="Arial" panose="020B0604020202020204" pitchFamily="34" charset="0"/>
                <a:cs typeface="Arial" panose="020B0604020202020204" pitchFamily="34" charset="0"/>
              </a:rPr>
              <a:t>local</a:t>
            </a:r>
            <a:r>
              <a:rPr lang="es-ES" sz="2800" b="1" u="sng">
                <a:solidFill>
                  <a:srgbClr val="002060"/>
                </a:solidFill>
                <a:latin typeface="Arial" panose="020B0604020202020204" pitchFamily="34" charset="0"/>
                <a:cs typeface="Arial" panose="020B0604020202020204" pitchFamily="34" charset="0"/>
              </a:rPr>
              <a:t>.</a:t>
            </a:r>
          </a:p>
          <a:p>
            <a:pPr algn="just"/>
            <a:endParaRPr lang="es-ES" sz="2800" b="1" u="sng" dirty="0">
              <a:solidFill>
                <a:srgbClr val="002060"/>
              </a:solidFill>
              <a:latin typeface="Arial" panose="020B0604020202020204" pitchFamily="34" charset="0"/>
              <a:cs typeface="Arial" panose="020B0604020202020204" pitchFamily="34" charset="0"/>
            </a:endParaRPr>
          </a:p>
          <a:p>
            <a:pPr algn="just"/>
            <a:r>
              <a:rPr lang="es-ES" sz="2800" b="0" i="0" u="none" strike="noStrike" baseline="0" dirty="0">
                <a:solidFill>
                  <a:srgbClr val="002060"/>
                </a:solidFill>
                <a:latin typeface="Arial" panose="020B0604020202020204" pitchFamily="34" charset="0"/>
                <a:cs typeface="Arial" panose="020B0604020202020204" pitchFamily="34" charset="0"/>
              </a:rPr>
              <a:t>De esta manera, el </a:t>
            </a:r>
            <a:r>
              <a:rPr lang="es-ES" sz="2800" b="1" i="0" u="none" strike="noStrike" baseline="0" dirty="0">
                <a:solidFill>
                  <a:srgbClr val="002060"/>
                </a:solidFill>
                <a:latin typeface="Arial" panose="020B0604020202020204" pitchFamily="34" charset="0"/>
                <a:cs typeface="Arial" panose="020B0604020202020204" pitchFamily="34" charset="0"/>
              </a:rPr>
              <a:t>Estatuto de autonomía, sería norma primaria,</a:t>
            </a:r>
            <a:r>
              <a:rPr lang="es-ES" sz="2800" b="0" i="0" u="none" strike="noStrike" baseline="0" dirty="0">
                <a:solidFill>
                  <a:srgbClr val="002060"/>
                </a:solidFill>
                <a:latin typeface="Arial" panose="020B0604020202020204" pitchFamily="34" charset="0"/>
                <a:cs typeface="Arial" panose="020B0604020202020204" pitchFamily="34" charset="0"/>
              </a:rPr>
              <a:t> en igualdad de condiciones con la norma básica estatal reguladora del régimen competencial local.</a:t>
            </a:r>
            <a:endParaRPr lang="es-ES" sz="28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1010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9C98AC9-5BA7-0EAB-FF30-855C89EE6FEC}"/>
              </a:ext>
            </a:extLst>
          </p:cNvPr>
          <p:cNvSpPr txBox="1"/>
          <p:nvPr/>
        </p:nvSpPr>
        <p:spPr>
          <a:xfrm>
            <a:off x="1147673" y="1927123"/>
            <a:ext cx="9896654" cy="2246769"/>
          </a:xfrm>
          <a:prstGeom prst="rect">
            <a:avLst/>
          </a:prstGeom>
          <a:noFill/>
        </p:spPr>
        <p:txBody>
          <a:bodyPr wrap="square">
            <a:spAutoFit/>
          </a:bodyPr>
          <a:lstStyle/>
          <a:p>
            <a:pPr algn="just"/>
            <a:r>
              <a:rPr lang="es-ES" sz="2800" b="1" i="0" u="none" strike="noStrike" baseline="0" dirty="0">
                <a:solidFill>
                  <a:srgbClr val="002060"/>
                </a:solidFill>
                <a:latin typeface="Arial" panose="020B0604020202020204" pitchFamily="34" charset="0"/>
                <a:cs typeface="Arial" panose="020B0604020202020204" pitchFamily="34" charset="0"/>
              </a:rPr>
              <a:t>Esta puede ser una explicación para que de la nueva redacción del art. 25.2 LRBRL, se haya sustraído del núcleo competencial municipal, definido como propio y, por tanto, bajo el manto de la autonomía local y su protección, </a:t>
            </a:r>
            <a:r>
              <a:rPr lang="es-ES" sz="2800" b="1" dirty="0">
                <a:solidFill>
                  <a:srgbClr val="002060"/>
                </a:solidFill>
                <a:latin typeface="Arial" panose="020B0604020202020204" pitchFamily="34" charset="0"/>
                <a:cs typeface="Arial" panose="020B0604020202020204" pitchFamily="34" charset="0"/>
              </a:rPr>
              <a:t>“</a:t>
            </a:r>
            <a:r>
              <a:rPr lang="es-ES" sz="2800" b="1" i="1" u="none" strike="noStrike" baseline="0" dirty="0">
                <a:solidFill>
                  <a:srgbClr val="002060"/>
                </a:solidFill>
                <a:latin typeface="Arial" panose="020B0604020202020204" pitchFamily="34" charset="0"/>
                <a:cs typeface="Arial" panose="020B0604020202020204" pitchFamily="34" charset="0"/>
              </a:rPr>
              <a:t>la defensa de consumidores y usuarios</a:t>
            </a:r>
            <a:r>
              <a:rPr lang="es-ES" sz="2800" b="1" dirty="0">
                <a:solidFill>
                  <a:srgbClr val="002060"/>
                </a:solidFill>
                <a:latin typeface="Arial" panose="020B0604020202020204" pitchFamily="34" charset="0"/>
                <a:cs typeface="Arial" panose="020B0604020202020204" pitchFamily="34" charset="0"/>
              </a:rPr>
              <a:t>”</a:t>
            </a:r>
            <a:r>
              <a:rPr lang="es-ES" sz="2800" b="1" i="0" u="none" strike="noStrike" baseline="0" dirty="0">
                <a:solidFill>
                  <a:srgbClr val="002060"/>
                </a:solidFill>
                <a:latin typeface="Arial" panose="020B0604020202020204" pitchFamily="34" charset="0"/>
                <a:cs typeface="Arial" panose="020B0604020202020204" pitchFamily="34" charset="0"/>
              </a:rPr>
              <a:t>.</a:t>
            </a:r>
            <a:endParaRPr lang="es-E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229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B3670-7317-ADF6-BF51-1786C553BCF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DB9DE83-6443-23B0-33E2-76BC1E2A3F05}"/>
              </a:ext>
            </a:extLst>
          </p:cNvPr>
          <p:cNvSpPr>
            <a:spLocks noGrp="1"/>
          </p:cNvSpPr>
          <p:nvPr>
            <p:ph type="title"/>
          </p:nvPr>
        </p:nvSpPr>
        <p:spPr>
          <a:xfrm>
            <a:off x="422787" y="2109493"/>
            <a:ext cx="4797799" cy="1441776"/>
          </a:xfrm>
        </p:spPr>
        <p:txBody>
          <a:bodyPr vert="horz" lIns="91440" tIns="45720" rIns="91440" bIns="45720" rtlCol="0" anchor="t">
            <a:normAutofit fontScale="90000"/>
          </a:bodyPr>
          <a:lstStyle/>
          <a:p>
            <a:pPr>
              <a:lnSpc>
                <a:spcPct val="90000"/>
              </a:lnSpc>
            </a:pPr>
            <a:br>
              <a:rPr lang="en-US" sz="3400" dirty="0">
                <a:solidFill>
                  <a:srgbClr val="002060"/>
                </a:solidFill>
              </a:rPr>
            </a:br>
            <a:br>
              <a:rPr lang="en-US" sz="3400" dirty="0">
                <a:solidFill>
                  <a:srgbClr val="002060"/>
                </a:solidFill>
              </a:rPr>
            </a:br>
            <a:r>
              <a:rPr lang="en-US" sz="3400" err="1">
                <a:solidFill>
                  <a:srgbClr val="002060"/>
                </a:solidFill>
              </a:rPr>
              <a:t>Legislación</a:t>
            </a:r>
            <a:r>
              <a:rPr lang="en-US" sz="3400">
                <a:solidFill>
                  <a:srgbClr val="002060"/>
                </a:solidFill>
              </a:rPr>
              <a:t> autonómica</a:t>
            </a:r>
            <a:br>
              <a:rPr lang="en-US" sz="3400">
                <a:solidFill>
                  <a:srgbClr val="002060"/>
                </a:solidFill>
              </a:rPr>
            </a:br>
            <a:r>
              <a:rPr lang="en-US" sz="3400">
                <a:solidFill>
                  <a:srgbClr val="002060"/>
                </a:solidFill>
              </a:rPr>
              <a:t>apLICABLE</a:t>
            </a:r>
            <a:br>
              <a:rPr lang="en-US" sz="3400" dirty="0">
                <a:solidFill>
                  <a:srgbClr val="002060"/>
                </a:solidFill>
              </a:rPr>
            </a:br>
            <a:r>
              <a:rPr lang="en-US" sz="3400" dirty="0">
                <a:solidFill>
                  <a:srgbClr val="002060"/>
                </a:solidFill>
              </a:rPr>
              <a:t>ANDALUCÍA</a:t>
            </a:r>
            <a:br>
              <a:rPr lang="en-US" sz="3400" dirty="0"/>
            </a:br>
            <a:endParaRPr lang="en-US" sz="3400" dirty="0"/>
          </a:p>
        </p:txBody>
      </p:sp>
      <p:sp>
        <p:nvSpPr>
          <p:cNvPr id="4" name="CuadroTexto 3">
            <a:extLst>
              <a:ext uri="{FF2B5EF4-FFF2-40B4-BE49-F238E27FC236}">
                <a16:creationId xmlns:a16="http://schemas.microsoft.com/office/drawing/2014/main" id="{22C6245E-FAB8-952D-0F0C-B0D50F653B9F}"/>
              </a:ext>
            </a:extLst>
          </p:cNvPr>
          <p:cNvSpPr txBox="1"/>
          <p:nvPr/>
        </p:nvSpPr>
        <p:spPr>
          <a:xfrm>
            <a:off x="3706761" y="963664"/>
            <a:ext cx="7973313" cy="4930671"/>
          </a:xfrm>
          <a:prstGeom prst="rect">
            <a:avLst/>
          </a:prstGeom>
        </p:spPr>
        <p:txBody>
          <a:bodyPr vert="horz" lIns="91440" tIns="45720" rIns="91440" bIns="45720" rtlCol="0">
            <a:normAutofit fontScale="92500" lnSpcReduction="10000"/>
          </a:bodyPr>
          <a:lstStyle/>
          <a:p>
            <a:pPr algn="ctr">
              <a:lnSpc>
                <a:spcPct val="110000"/>
              </a:lnSpc>
              <a:spcAft>
                <a:spcPts val="600"/>
              </a:spcAft>
            </a:pPr>
            <a:r>
              <a:rPr lang="en-US" sz="3200" b="1" i="0" u="none" strike="noStrike">
                <a:solidFill>
                  <a:srgbClr val="002060"/>
                </a:solidFill>
              </a:rPr>
              <a:t>NORMAS APLICABLES:</a:t>
            </a:r>
          </a:p>
          <a:p>
            <a:pPr algn="ctr">
              <a:lnSpc>
                <a:spcPct val="110000"/>
              </a:lnSpc>
              <a:spcAft>
                <a:spcPts val="600"/>
              </a:spcAft>
            </a:pPr>
            <a:endParaRPr lang="en-US" sz="3200" b="1" i="0" u="none" strike="noStrike" dirty="0">
              <a:solidFill>
                <a:srgbClr val="002060"/>
              </a:solidFill>
            </a:endParaRPr>
          </a:p>
          <a:p>
            <a:pPr>
              <a:lnSpc>
                <a:spcPct val="107000"/>
              </a:lnSpc>
              <a:spcAft>
                <a:spcPts val="800"/>
              </a:spcAft>
            </a:pPr>
            <a:r>
              <a:rPr lang="es-ES" sz="2800"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Ley Orgánica 2/2007, de 19 de marzo, aprueba el Estatuto de Autonomía </a:t>
            </a:r>
            <a:r>
              <a:rPr lang="es-ES" sz="2800"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para Andalucía</a:t>
            </a:r>
            <a:endParaRPr lang="es-ES" sz="2800" u="sng">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s-ES" sz="280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ES" sz="2800"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Ley </a:t>
            </a:r>
            <a:r>
              <a:rPr lang="es-ES" sz="2800"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5/2010, de 11 de junio, de Autonomía Local </a:t>
            </a:r>
            <a:r>
              <a:rPr lang="es-ES" sz="2800"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de Andalucía</a:t>
            </a:r>
            <a:endParaRPr lang="es-ES" sz="2800"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s-ES" sz="2800" dirty="0">
              <a:solidFill>
                <a:srgbClr val="002060"/>
              </a:solidFill>
              <a:effectLst/>
              <a:latin typeface="Arial" panose="020B0604020202020204" pitchFamily="34" charset="0"/>
              <a:ea typeface="Times New Roman" panose="02020603050405020304" pitchFamily="18" charset="0"/>
            </a:endParaRPr>
          </a:p>
          <a:p>
            <a:pPr>
              <a:lnSpc>
                <a:spcPct val="110000"/>
              </a:lnSpc>
              <a:spcAft>
                <a:spcPts val="600"/>
              </a:spcAft>
            </a:pPr>
            <a:r>
              <a:rPr lang="es-ES" sz="2800"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Ley 13/2003 de defensa y protección de las personas consumidoras y usuarias de Andalucía</a:t>
            </a:r>
            <a:endParaRPr lang="en-US" sz="2800" b="1" i="0" u="none" strike="noStrike" dirty="0">
              <a:solidFill>
                <a:srgbClr val="002060"/>
              </a:solidFill>
            </a:endParaRPr>
          </a:p>
          <a:p>
            <a:pPr indent="-228600">
              <a:lnSpc>
                <a:spcPct val="110000"/>
              </a:lnSpc>
              <a:spcAft>
                <a:spcPts val="600"/>
              </a:spcAft>
              <a:buFont typeface="Arial" panose="020B0604020202020204" pitchFamily="34" charset="0"/>
              <a:buChar char="•"/>
            </a:pPr>
            <a:endParaRPr lang="en-US" b="1" dirty="0"/>
          </a:p>
        </p:txBody>
      </p:sp>
    </p:spTree>
    <p:extLst>
      <p:ext uri="{BB962C8B-B14F-4D97-AF65-F5344CB8AC3E}">
        <p14:creationId xmlns:p14="http://schemas.microsoft.com/office/powerpoint/2010/main" val="1610883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64DA32-A29E-D489-D820-7100A76AAE20}"/>
              </a:ext>
            </a:extLst>
          </p:cNvPr>
          <p:cNvSpPr>
            <a:spLocks noGrp="1"/>
          </p:cNvSpPr>
          <p:nvPr>
            <p:ph type="title"/>
          </p:nvPr>
        </p:nvSpPr>
        <p:spPr>
          <a:xfrm>
            <a:off x="425417" y="914400"/>
            <a:ext cx="10966483" cy="1307592"/>
          </a:xfrm>
        </p:spPr>
        <p:txBody>
          <a:bodyPr>
            <a:noAutofit/>
          </a:bodyPr>
          <a:lstStyle/>
          <a:p>
            <a:pPr algn="ctr"/>
            <a:r>
              <a:rPr lang="es-ES" sz="2800" b="1" u="sng" dirty="0">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Ley</a:t>
            </a:r>
            <a:r>
              <a:rPr lang="es-ES" sz="2800" b="1" dirty="0">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Orgánica 2/2007, de 19 de </a:t>
            </a:r>
            <a:r>
              <a:rPr lang="es-ES" sz="2800" b="1">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marzo,</a:t>
            </a:r>
            <a:br>
              <a:rPr lang="es-ES" sz="2800" b="1">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s-ES" sz="2800" b="1">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aprueba </a:t>
            </a:r>
            <a:r>
              <a:rPr lang="es-ES" sz="2800" b="1" dirty="0">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el Estatuto de Autonomía para Andalucía</a:t>
            </a:r>
            <a:br>
              <a:rPr lang="es-ES" sz="2800" b="1" dirty="0">
                <a:effectLst/>
                <a:latin typeface="Calibri" panose="020F0502020204030204" pitchFamily="34" charset="0"/>
                <a:ea typeface="Calibri" panose="020F0502020204030204" pitchFamily="34" charset="0"/>
                <a:cs typeface="Times New Roman" panose="02020603050405020304" pitchFamily="18" charset="0"/>
              </a:rPr>
            </a:br>
            <a:endParaRPr lang="es-ES" sz="2800" b="1" dirty="0"/>
          </a:p>
        </p:txBody>
      </p:sp>
      <p:sp>
        <p:nvSpPr>
          <p:cNvPr id="4" name="CuadroTexto 3">
            <a:extLst>
              <a:ext uri="{FF2B5EF4-FFF2-40B4-BE49-F238E27FC236}">
                <a16:creationId xmlns:a16="http://schemas.microsoft.com/office/drawing/2014/main" id="{B0ED207B-A1FF-1490-CF8C-851E22A49842}"/>
              </a:ext>
            </a:extLst>
          </p:cNvPr>
          <p:cNvSpPr txBox="1"/>
          <p:nvPr/>
        </p:nvSpPr>
        <p:spPr>
          <a:xfrm>
            <a:off x="325951" y="2221992"/>
            <a:ext cx="11440632" cy="3962495"/>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s-ES" sz="2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Corresponde a la Comunidad Autónoma de Andalucía la </a:t>
            </a:r>
            <a:r>
              <a:rPr lang="es-ES" sz="2800" b="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competencia exclusiva en materia de Régimen Local</a:t>
            </a:r>
            <a:r>
              <a:rPr lang="es-ES" sz="2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 (</a:t>
            </a:r>
            <a:r>
              <a:rPr lang="es-ES" sz="2800" b="1"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artículo </a:t>
            </a:r>
            <a:r>
              <a:rPr lang="es-ES" sz="2800" b="1"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60).</a:t>
            </a:r>
          </a:p>
          <a:p>
            <a:pPr marL="342900" lvl="0" indent="-342900" algn="just">
              <a:lnSpc>
                <a:spcPct val="107000"/>
              </a:lnSpc>
              <a:spcAft>
                <a:spcPts val="800"/>
              </a:spcAft>
              <a:buSzPts val="1000"/>
              <a:buFont typeface="Symbol" panose="05050102010706020507" pitchFamily="18" charset="2"/>
              <a:buChar char=""/>
              <a:tabLst>
                <a:tab pos="457200" algn="l"/>
              </a:tabLst>
            </a:pPr>
            <a:endParaRPr lang="es-ES" sz="2800" b="1" u="sng"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2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Los Ayuntamientos tienen </a:t>
            </a:r>
            <a:r>
              <a:rPr lang="es-ES" sz="2800" b="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competencias propias</a:t>
            </a:r>
            <a:r>
              <a:rPr lang="es-ES" sz="2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 </a:t>
            </a:r>
            <a:r>
              <a:rPr lang="es-ES" sz="2800" b="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sobre</a:t>
            </a:r>
            <a:r>
              <a:rPr lang="es-ES" sz="2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 una serie de materias, en los términos que determinen las leyes, entre otras: </a:t>
            </a:r>
            <a:r>
              <a:rPr lang="es-ES" sz="2800" b="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la defensa de las </a:t>
            </a:r>
            <a:r>
              <a:rPr lang="es-ES" sz="2800" b="1">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personas consumidoras </a:t>
            </a:r>
            <a:r>
              <a:rPr lang="es-ES" sz="2800" b="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y usuarias</a:t>
            </a:r>
            <a:r>
              <a:rPr lang="es-ES" sz="2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 (</a:t>
            </a:r>
            <a:r>
              <a:rPr lang="es-ES" sz="2800" b="1"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artículo 92.j</a:t>
            </a:r>
            <a:r>
              <a:rPr lang="es-ES" sz="2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s-ES"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9901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31" name="Straight Connector 1030">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035" name="Rectangle 1034">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sto MT"/>
              <a:ea typeface="+mn-ea"/>
              <a:cs typeface="+mn-cs"/>
            </a:endParaRPr>
          </a:p>
        </p:txBody>
      </p:sp>
      <p:cxnSp>
        <p:nvCxnSpPr>
          <p:cNvPr id="1037" name="Straight Connector 1036">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039" name="Rectangle 1038">
            <a:extLst>
              <a:ext uri="{FF2B5EF4-FFF2-40B4-BE49-F238E27FC236}">
                <a16:creationId xmlns:a16="http://schemas.microsoft.com/office/drawing/2014/main" id="{D21F66AB-6D67-4C86-A415-0B6E4EEC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3811" y="423809"/>
            <a:ext cx="6858002" cy="6010383"/>
          </a:xfrm>
          <a:prstGeom prst="rect">
            <a:avLst/>
          </a:prstGeom>
          <a:gradFill>
            <a:gsLst>
              <a:gs pos="0">
                <a:schemeClr val="bg1">
                  <a:alpha val="0"/>
                </a:schemeClr>
              </a:gs>
              <a:gs pos="46000">
                <a:schemeClr val="bg1">
                  <a:alpha val="31000"/>
                </a:schemeClr>
              </a:gs>
              <a:gs pos="26000">
                <a:schemeClr val="bg1">
                  <a:alpha val="17000"/>
                </a:schemeClr>
              </a:gs>
              <a:gs pos="100000">
                <a:schemeClr val="bg1">
                  <a:alpha val="4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sto MT"/>
              <a:ea typeface="+mn-ea"/>
              <a:cs typeface="+mn-cs"/>
            </a:endParaRPr>
          </a:p>
        </p:txBody>
      </p:sp>
      <p:cxnSp>
        <p:nvCxnSpPr>
          <p:cNvPr id="1041" name="Straight Connector 1040">
            <a:extLst>
              <a:ext uri="{FF2B5EF4-FFF2-40B4-BE49-F238E27FC236}">
                <a16:creationId xmlns:a16="http://schemas.microsoft.com/office/drawing/2014/main" id="{0B66F5E1-B07D-4718-F4B4-5FCE4B7E8F4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006" y="727509"/>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a:extLst>
              <a:ext uri="{FF2B5EF4-FFF2-40B4-BE49-F238E27FC236}">
                <a16:creationId xmlns:a16="http://schemas.microsoft.com/office/drawing/2014/main" id="{0289F15C-96C0-27EA-9EEA-D4FBC334A3B4}"/>
              </a:ext>
            </a:extLst>
          </p:cNvPr>
          <p:cNvPicPr>
            <a:picLocks noChangeAspect="1"/>
          </p:cNvPicPr>
          <p:nvPr/>
        </p:nvPicPr>
        <p:blipFill>
          <a:blip r:embed="rId2"/>
          <a:stretch>
            <a:fillRect/>
          </a:stretch>
        </p:blipFill>
        <p:spPr>
          <a:xfrm>
            <a:off x="0" y="-2"/>
            <a:ext cx="12192002" cy="6858002"/>
          </a:xfrm>
          <a:prstGeom prst="rect">
            <a:avLst/>
          </a:prstGeom>
        </p:spPr>
      </p:pic>
      <p:sp>
        <p:nvSpPr>
          <p:cNvPr id="4" name="Rectangle 1">
            <a:extLst>
              <a:ext uri="{FF2B5EF4-FFF2-40B4-BE49-F238E27FC236}">
                <a16:creationId xmlns:a16="http://schemas.microsoft.com/office/drawing/2014/main" id="{DB27FF9C-F0A2-5936-7162-76F52D6A8797}"/>
              </a:ext>
            </a:extLst>
          </p:cNvPr>
          <p:cNvSpPr>
            <a:spLocks noChangeArrowheads="1"/>
          </p:cNvSpPr>
          <p:nvPr/>
        </p:nvSpPr>
        <p:spPr bwMode="auto">
          <a:xfrm>
            <a:off x="158373" y="760769"/>
            <a:ext cx="5230366" cy="3940902"/>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eaLnBrk="1" fontAlgn="base" hangingPunct="1">
              <a:lnSpc>
                <a:spcPct val="90000"/>
              </a:lnSpc>
              <a:spcAft>
                <a:spcPts val="600"/>
              </a:spcAft>
              <a:buClrTx/>
              <a:buSzTx/>
              <a:tabLst/>
            </a:pPr>
            <a:r>
              <a:rPr kumimoji="0" lang="en-US" altLang="es-ES" sz="3700" b="0" i="0" u="none" strike="noStrike" cap="all" spc="30" normalizeH="0">
                <a:ln>
                  <a:noFill/>
                </a:ln>
                <a:effectLst/>
                <a:latin typeface="+mj-lt"/>
                <a:ea typeface="+mj-ea"/>
                <a:cs typeface="+mj-cs"/>
              </a:rPr>
              <a:t>La pirámide</a:t>
            </a:r>
          </a:p>
          <a:p>
            <a:pPr marL="0" marR="0" lvl="0" indent="0" eaLnBrk="1" fontAlgn="base" hangingPunct="1">
              <a:lnSpc>
                <a:spcPct val="90000"/>
              </a:lnSpc>
              <a:spcAft>
                <a:spcPts val="600"/>
              </a:spcAft>
              <a:buClrTx/>
              <a:buSzTx/>
              <a:tabLst/>
            </a:pPr>
            <a:r>
              <a:rPr kumimoji="0" lang="en-US" altLang="es-ES" sz="3700" b="0" i="0" u="none" strike="noStrike" cap="all" spc="30" normalizeH="0">
                <a:ln>
                  <a:noFill/>
                </a:ln>
                <a:effectLst/>
                <a:latin typeface="+mj-lt"/>
                <a:ea typeface="+mj-ea"/>
                <a:cs typeface="+mj-cs"/>
              </a:rPr>
              <a:t>de la jerarquía normativa en nuestro ordenamiento jurídico</a:t>
            </a:r>
          </a:p>
          <a:p>
            <a:pPr marL="0" marR="0" lvl="0" indent="0" eaLnBrk="1" fontAlgn="base" hangingPunct="1">
              <a:lnSpc>
                <a:spcPct val="90000"/>
              </a:lnSpc>
              <a:spcAft>
                <a:spcPts val="600"/>
              </a:spcAft>
              <a:buClrTx/>
              <a:buSzTx/>
              <a:tabLst/>
            </a:pPr>
            <a:r>
              <a:rPr kumimoji="0" lang="en-US" altLang="es-ES" sz="3700" b="0" i="0" u="none" strike="noStrike" cap="all" spc="30" normalizeH="0">
                <a:ln>
                  <a:noFill/>
                </a:ln>
                <a:effectLst/>
                <a:latin typeface="+mj-lt"/>
                <a:ea typeface="+mj-ea"/>
                <a:cs typeface="+mj-cs"/>
              </a:rPr>
              <a:t>            </a:t>
            </a:r>
          </a:p>
        </p:txBody>
      </p:sp>
    </p:spTree>
    <p:extLst>
      <p:ext uri="{BB962C8B-B14F-4D97-AF65-F5344CB8AC3E}">
        <p14:creationId xmlns:p14="http://schemas.microsoft.com/office/powerpoint/2010/main" val="2649281943"/>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375DD1-C66C-9A2F-390A-D6D1B0D96343}"/>
              </a:ext>
            </a:extLst>
          </p:cNvPr>
          <p:cNvSpPr>
            <a:spLocks noGrp="1"/>
          </p:cNvSpPr>
          <p:nvPr>
            <p:ph type="title"/>
          </p:nvPr>
        </p:nvSpPr>
        <p:spPr/>
        <p:txBody>
          <a:bodyPr>
            <a:normAutofit/>
          </a:bodyPr>
          <a:lstStyle/>
          <a:p>
            <a:pPr algn="just"/>
            <a:r>
              <a:rPr lang="es-ES" sz="3200" b="1" u="sng" dirty="0">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Ley 5/2010, de 11 de junio, de Autonomía Local de Andalucía</a:t>
            </a:r>
            <a:endParaRPr lang="es-ES" sz="3200" b="1" dirty="0"/>
          </a:p>
        </p:txBody>
      </p:sp>
      <p:sp>
        <p:nvSpPr>
          <p:cNvPr id="4" name="CuadroTexto 3">
            <a:extLst>
              <a:ext uri="{FF2B5EF4-FFF2-40B4-BE49-F238E27FC236}">
                <a16:creationId xmlns:a16="http://schemas.microsoft.com/office/drawing/2014/main" id="{308D749C-D4FB-7974-1276-104B2B4D6F02}"/>
              </a:ext>
            </a:extLst>
          </p:cNvPr>
          <p:cNvSpPr txBox="1"/>
          <p:nvPr/>
        </p:nvSpPr>
        <p:spPr>
          <a:xfrm>
            <a:off x="552893" y="748298"/>
            <a:ext cx="11059004" cy="5479257"/>
          </a:xfrm>
          <a:prstGeom prst="rect">
            <a:avLst/>
          </a:prstGeom>
          <a:noFill/>
        </p:spPr>
        <p:txBody>
          <a:bodyPr wrap="square">
            <a:spAutoFit/>
          </a:bodyPr>
          <a:lstStyle/>
          <a:p>
            <a:pPr>
              <a:lnSpc>
                <a:spcPct val="107000"/>
              </a:lnSpc>
              <a:spcAft>
                <a:spcPts val="800"/>
              </a:spcAft>
            </a:pPr>
            <a:endParaRPr lang="es-ES" sz="200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s-ES" sz="2000">
              <a:solidFill>
                <a:srgbClr val="444444"/>
              </a:solidFill>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s-ES" sz="2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es-ES" sz="800" b="1" u="sng">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sz="2000" b="1" u="sng">
                <a:solidFill>
                  <a:srgbClr val="002060"/>
                </a:solidFill>
                <a:latin typeface="Arial" panose="020B0604020202020204" pitchFamily="34" charset="0"/>
                <a:ea typeface="Times New Roman" panose="02020603050405020304" pitchFamily="18" charset="0"/>
                <a:cs typeface="Times New Roman" panose="02020603050405020304" pitchFamily="18" charset="0"/>
              </a:rPr>
              <a:t>A</a:t>
            </a:r>
            <a:r>
              <a:rPr lang="es-ES" sz="2000" b="1"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rtículo </a:t>
            </a:r>
            <a:r>
              <a:rPr lang="es-ES" sz="2000" b="1"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9.15</a:t>
            </a:r>
            <a:r>
              <a:rPr lang="es-ES" sz="2000" b="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 </a:t>
            </a:r>
            <a:r>
              <a:rPr lang="es-ES" sz="20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los municipios de Andalucía cuentan, entre otras, con competencias sobre la ordenación, planificación y gestión de la defensa y protección de las personas consumidoras y usuarias, que </a:t>
            </a:r>
            <a:r>
              <a:rPr lang="es-ES" sz="200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incluye:</a:t>
            </a:r>
          </a:p>
          <a:p>
            <a:pPr algn="just">
              <a:lnSpc>
                <a:spcPct val="107000"/>
              </a:lnSpc>
              <a:spcAft>
                <a:spcPts val="800"/>
              </a:spcAft>
            </a:pPr>
            <a:endParaRPr lang="es-ES" sz="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información y educación a las personas consumidoras y usuarias en materia de consumo, así como la orientación y el asesoramiento a éstas sobre sus derechos y la forma más eficaz de ejercerlos.</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información y orientación a las empresas y profesionales en materia de consumo.</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El análisis, tramitación, mediación o arbitraje, en su caso, de las quejas, reclamaciones y denuncias que presenten las personas consumidoras.</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constitución, gestión, organización y evaluación de las oficinas municipales de información de la persona consumidora de su ámbito territorial.</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6489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36C97A0-0521-E2D9-C8FC-8858ABFE1B48}"/>
              </a:ext>
            </a:extLst>
          </p:cNvPr>
          <p:cNvSpPr txBox="1"/>
          <p:nvPr/>
        </p:nvSpPr>
        <p:spPr>
          <a:xfrm>
            <a:off x="611887" y="1353634"/>
            <a:ext cx="10380578" cy="3941528"/>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s-ES" sz="180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El </a:t>
            </a: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fomento, divulgación y, en su caso, gestión, del Sistema Arbitral de Consumo, en colaboración con la Administración General del Estado y la Comunidad Autónoma de Andalucía, en los términos de la legislación vigente.</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inspección de consumo y el ejercicio de la potestad sancionadora respecto de las infracciones localizadas en su territorio en las condiciones, con el alcance máximo y facultades establecidas en la normativa autonómica reguladora en materia de consumo.</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prevención de situaciones de riesgo de ámbito municipal de las personas consumidoras y la adopción de medidas administrativas preventivas definitivas, cuando estas situaciones se materialicen en el ámbito estrictamente local y se puedan afrontar en su totalidad dentro del término municipal, o provisionales cuando excedan del mismo.</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constitución, gestión, organización y evaluación de los puntos de contacto municipales integrados en la Red de Alerta de Andalucía de Productos de Consumo.</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8272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3758CB-7ABF-238F-1C42-23AAF6C104DF}"/>
              </a:ext>
            </a:extLst>
          </p:cNvPr>
          <p:cNvSpPr>
            <a:spLocks noGrp="1"/>
          </p:cNvSpPr>
          <p:nvPr>
            <p:ph type="title"/>
          </p:nvPr>
        </p:nvSpPr>
        <p:spPr>
          <a:xfrm>
            <a:off x="690673" y="816077"/>
            <a:ext cx="10691265" cy="914400"/>
          </a:xfrm>
        </p:spPr>
        <p:txBody>
          <a:bodyPr>
            <a:normAutofit fontScale="90000"/>
          </a:bodyPr>
          <a:lstStyle/>
          <a:p>
            <a:pPr algn="just"/>
            <a:r>
              <a:rPr lang="es-ES" sz="2800" b="1" u="sng" dirty="0">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Ley 13/2003 de defensa y protección de las personas consumidoras y usuarias de Andalucía</a:t>
            </a:r>
            <a:r>
              <a:rPr lang="es-ES" sz="2800" b="1" u="sng" dirty="0">
                <a:latin typeface="Arial" panose="020B0604020202020204" pitchFamily="34" charset="0"/>
                <a:ea typeface="Times New Roman" panose="02020603050405020304" pitchFamily="18" charset="0"/>
                <a:cs typeface="Times New Roman" panose="02020603050405020304" pitchFamily="18" charset="0"/>
              </a:rPr>
              <a:t>.</a:t>
            </a:r>
            <a:r>
              <a:rPr lang="es-ES" sz="2800" b="1" dirty="0">
                <a:effectLst/>
                <a:latin typeface="Arial" panose="020B0604020202020204" pitchFamily="34" charset="0"/>
                <a:ea typeface="Times New Roman" panose="02020603050405020304" pitchFamily="18" charset="0"/>
              </a:rPr>
              <a:t> </a:t>
            </a:r>
            <a:endParaRPr lang="es-ES" sz="2800" b="1" dirty="0"/>
          </a:p>
        </p:txBody>
      </p:sp>
      <p:sp>
        <p:nvSpPr>
          <p:cNvPr id="4" name="CuadroTexto 3">
            <a:extLst>
              <a:ext uri="{FF2B5EF4-FFF2-40B4-BE49-F238E27FC236}">
                <a16:creationId xmlns:a16="http://schemas.microsoft.com/office/drawing/2014/main" id="{C3258F18-9699-2E86-D6BE-F94A052F5C41}"/>
              </a:ext>
            </a:extLst>
          </p:cNvPr>
          <p:cNvSpPr txBox="1"/>
          <p:nvPr/>
        </p:nvSpPr>
        <p:spPr>
          <a:xfrm>
            <a:off x="408545" y="1730477"/>
            <a:ext cx="11255520" cy="4573368"/>
          </a:xfrm>
          <a:prstGeom prst="rect">
            <a:avLst/>
          </a:prstGeom>
          <a:noFill/>
        </p:spPr>
        <p:txBody>
          <a:bodyPr wrap="square">
            <a:spAutoFit/>
          </a:bodyPr>
          <a:lstStyle/>
          <a:p>
            <a:r>
              <a:rPr lang="es-ES" sz="1800" dirty="0">
                <a:solidFill>
                  <a:srgbClr val="002060"/>
                </a:solidFill>
                <a:effectLst/>
                <a:latin typeface="Arial" panose="020B0604020202020204" pitchFamily="34" charset="0"/>
                <a:ea typeface="Times New Roman" panose="02020603050405020304" pitchFamily="18" charset="0"/>
              </a:rPr>
              <a:t>El artículo 97 establece cuáles son las </a:t>
            </a:r>
            <a:r>
              <a:rPr lang="es-ES" sz="1800" b="1" dirty="0">
                <a:solidFill>
                  <a:srgbClr val="002060"/>
                </a:solidFill>
                <a:effectLst/>
                <a:latin typeface="Arial" panose="020B0604020202020204" pitchFamily="34" charset="0"/>
                <a:ea typeface="Times New Roman" panose="02020603050405020304" pitchFamily="18" charset="0"/>
              </a:rPr>
              <a:t>competencias municipales</a:t>
            </a:r>
            <a:r>
              <a:rPr lang="es-ES" sz="1800" dirty="0">
                <a:solidFill>
                  <a:srgbClr val="002060"/>
                </a:solidFill>
                <a:effectLst/>
                <a:latin typeface="Arial" panose="020B0604020202020204" pitchFamily="34" charset="0"/>
                <a:ea typeface="Times New Roman" panose="02020603050405020304" pitchFamily="18" charset="0"/>
              </a:rPr>
              <a:t>, atribuyendo a los municipios, sin perjuicio de las competencias autonómicas, la labor de velar en sus respectivos territorios por la protección de las personas consumidoras y usuarias. En particular, los municipios tendrán como competencias en materia de consumo las </a:t>
            </a:r>
            <a:r>
              <a:rPr lang="es-ES" sz="1800">
                <a:solidFill>
                  <a:srgbClr val="002060"/>
                </a:solidFill>
                <a:effectLst/>
                <a:latin typeface="Arial" panose="020B0604020202020204" pitchFamily="34" charset="0"/>
                <a:ea typeface="Times New Roman" panose="02020603050405020304" pitchFamily="18" charset="0"/>
              </a:rPr>
              <a:t>siguientes:</a:t>
            </a:r>
          </a:p>
          <a:p>
            <a:endParaRPr lang="es-ES" sz="800" dirty="0">
              <a:solidFill>
                <a:srgbClr val="002060"/>
              </a:solidFill>
              <a:effectLst/>
              <a:latin typeface="Arial" panose="020B0604020202020204" pitchFamily="34" charset="0"/>
              <a:ea typeface="Times New Roman" panose="02020603050405020304" pitchFamily="18" charset="0"/>
            </a:endParaRPr>
          </a:p>
          <a:p>
            <a:pPr marL="285750" lvl="0" indent="-285750">
              <a:lnSpc>
                <a:spcPct val="107000"/>
              </a:lnSpc>
              <a:spcAft>
                <a:spcPts val="800"/>
              </a:spcAft>
              <a:buSzPts val="1000"/>
              <a:buFont typeface="Arial" panose="020B0604020202020204" pitchFamily="34" charset="0"/>
              <a:buChar char="•"/>
              <a:tabLst>
                <a:tab pos="457200" algn="l"/>
              </a:tabLst>
            </a:pPr>
            <a:r>
              <a:rPr lang="es-ES" sz="1700" dirty="0">
                <a:solidFill>
                  <a:srgbClr val="444444"/>
                </a:solidFill>
                <a:effectLst/>
                <a:latin typeface="Arial" panose="020B0604020202020204" pitchFamily="34" charset="0"/>
                <a:ea typeface="Times New Roman" panose="02020603050405020304" pitchFamily="18" charset="0"/>
                <a:cs typeface="Arial" panose="020B0604020202020204" pitchFamily="34" charset="0"/>
              </a:rPr>
              <a:t>La información y educación de las personas consumidoras, estableciendo los cauces adecuados para ello, de acuerdo con las necesidades de cada localidad, pudiéndose contar para tal fin con la colaboración de las organizaciones o asociaciones de personas consumidoras y </a:t>
            </a:r>
            <a:r>
              <a:rPr lang="es-ES" sz="1700">
                <a:solidFill>
                  <a:srgbClr val="444444"/>
                </a:solidFill>
                <a:effectLst/>
                <a:latin typeface="Arial" panose="020B0604020202020204" pitchFamily="34" charset="0"/>
                <a:ea typeface="Times New Roman" panose="02020603050405020304" pitchFamily="18" charset="0"/>
                <a:cs typeface="Arial" panose="020B0604020202020204" pitchFamily="34" charset="0"/>
              </a:rPr>
              <a:t>usuarias.</a:t>
            </a:r>
          </a:p>
          <a:p>
            <a:pPr marL="285750" lvl="0" indent="-285750">
              <a:lnSpc>
                <a:spcPct val="107000"/>
              </a:lnSpc>
              <a:spcAft>
                <a:spcPts val="800"/>
              </a:spcAft>
              <a:buSzPts val="1000"/>
              <a:buFont typeface="Arial" panose="020B0604020202020204" pitchFamily="34" charset="0"/>
              <a:buChar char="•"/>
              <a:tabLst>
                <a:tab pos="457200" algn="l"/>
              </a:tabLst>
            </a:pPr>
            <a:r>
              <a:rPr lang="es-ES" sz="1700">
                <a:solidFill>
                  <a:srgbClr val="444444"/>
                </a:solidFill>
                <a:latin typeface="Arial" panose="020B0604020202020204" pitchFamily="34" charset="0"/>
                <a:ea typeface="Calibri" panose="020F0502020204030204" pitchFamily="34" charset="0"/>
                <a:cs typeface="Arial" panose="020B0604020202020204" pitchFamily="34" charset="0"/>
              </a:rPr>
              <a:t>El </a:t>
            </a:r>
            <a:r>
              <a:rPr lang="es-ES" sz="1700">
                <a:solidFill>
                  <a:srgbClr val="444444"/>
                </a:solidFill>
                <a:effectLst/>
                <a:latin typeface="Arial" panose="020B0604020202020204" pitchFamily="34" charset="0"/>
                <a:ea typeface="Times New Roman" panose="02020603050405020304" pitchFamily="18" charset="0"/>
                <a:cs typeface="Arial" panose="020B0604020202020204" pitchFamily="34" charset="0"/>
              </a:rPr>
              <a:t>apoyo </a:t>
            </a:r>
            <a:r>
              <a:rPr lang="es-ES" sz="1700" dirty="0">
                <a:solidFill>
                  <a:srgbClr val="444444"/>
                </a:solidFill>
                <a:effectLst/>
                <a:latin typeface="Arial" panose="020B0604020202020204" pitchFamily="34" charset="0"/>
                <a:ea typeface="Times New Roman" panose="02020603050405020304" pitchFamily="18" charset="0"/>
                <a:cs typeface="Arial" panose="020B0604020202020204" pitchFamily="34" charset="0"/>
              </a:rPr>
              <a:t>y fomento de las organizaciones o asociaciones de personas consumidoras en cuanto a las actividades que realicen en su territorio y en beneficio de sus vecinos </a:t>
            </a:r>
            <a:r>
              <a:rPr lang="es-ES" sz="1700">
                <a:solidFill>
                  <a:srgbClr val="444444"/>
                </a:solidFill>
                <a:effectLst/>
                <a:latin typeface="Arial" panose="020B0604020202020204" pitchFamily="34" charset="0"/>
                <a:ea typeface="Times New Roman" panose="02020603050405020304" pitchFamily="18" charset="0"/>
                <a:cs typeface="Arial" panose="020B0604020202020204" pitchFamily="34" charset="0"/>
              </a:rPr>
              <a:t>y vecinas.</a:t>
            </a:r>
          </a:p>
          <a:p>
            <a:pPr marL="285750" lvl="0" indent="-285750">
              <a:lnSpc>
                <a:spcPct val="107000"/>
              </a:lnSpc>
              <a:spcAft>
                <a:spcPts val="800"/>
              </a:spcAft>
              <a:buSzPts val="1000"/>
              <a:buFont typeface="Arial" panose="020B0604020202020204" pitchFamily="34" charset="0"/>
              <a:buChar char="•"/>
              <a:tabLst>
                <a:tab pos="457200" algn="l"/>
              </a:tabLst>
            </a:pPr>
            <a:r>
              <a:rPr lang="es-ES" sz="1700">
                <a:solidFill>
                  <a:srgbClr val="444444"/>
                </a:solidFill>
                <a:latin typeface="Arial" panose="020B0604020202020204" pitchFamily="34" charset="0"/>
                <a:ea typeface="Times New Roman" panose="02020603050405020304" pitchFamily="18" charset="0"/>
                <a:cs typeface="Arial" panose="020B0604020202020204" pitchFamily="34" charset="0"/>
              </a:rPr>
              <a:t>E</a:t>
            </a:r>
            <a:r>
              <a:rPr lang="es-ES" sz="1700">
                <a:solidFill>
                  <a:srgbClr val="444444"/>
                </a:solidFill>
                <a:effectLst/>
                <a:latin typeface="Arial" panose="020B0604020202020204" pitchFamily="34" charset="0"/>
                <a:ea typeface="Times New Roman" panose="02020603050405020304" pitchFamily="18" charset="0"/>
                <a:cs typeface="Arial" panose="020B0604020202020204" pitchFamily="34" charset="0"/>
              </a:rPr>
              <a:t>l </a:t>
            </a:r>
            <a:r>
              <a:rPr lang="es-ES" sz="1700" dirty="0">
                <a:solidFill>
                  <a:srgbClr val="444444"/>
                </a:solidFill>
                <a:effectLst/>
                <a:latin typeface="Arial" panose="020B0604020202020204" pitchFamily="34" charset="0"/>
                <a:ea typeface="Times New Roman" panose="02020603050405020304" pitchFamily="18" charset="0"/>
                <a:cs typeface="Arial" panose="020B0604020202020204" pitchFamily="34" charset="0"/>
              </a:rPr>
              <a:t>fomento, divulgación y, en su caso, gestión del Sistema Arbitral de Consumo, en colaboración con la Administración del Estado y la Comunidad Autónoma en los términos previstos en la legislación </a:t>
            </a:r>
            <a:r>
              <a:rPr lang="es-ES" sz="1700">
                <a:solidFill>
                  <a:srgbClr val="444444"/>
                </a:solidFill>
                <a:effectLst/>
                <a:latin typeface="Arial" panose="020B0604020202020204" pitchFamily="34" charset="0"/>
                <a:ea typeface="Times New Roman" panose="02020603050405020304" pitchFamily="18" charset="0"/>
                <a:cs typeface="Arial" panose="020B0604020202020204" pitchFamily="34" charset="0"/>
              </a:rPr>
              <a:t>vigente.</a:t>
            </a:r>
          </a:p>
          <a:p>
            <a:pPr marL="285750" lvl="0" indent="-285750">
              <a:lnSpc>
                <a:spcPct val="107000"/>
              </a:lnSpc>
              <a:spcAft>
                <a:spcPts val="800"/>
              </a:spcAft>
              <a:buSzPts val="1000"/>
              <a:buFont typeface="Arial" panose="020B0604020202020204" pitchFamily="34" charset="0"/>
              <a:buChar char="•"/>
              <a:tabLst>
                <a:tab pos="457200" algn="l"/>
              </a:tabLst>
            </a:pPr>
            <a:r>
              <a:rPr lang="es-ES" sz="1700">
                <a:solidFill>
                  <a:srgbClr val="444444"/>
                </a:solidFill>
                <a:latin typeface="Arial" panose="020B0604020202020204" pitchFamily="34" charset="0"/>
                <a:ea typeface="Calibri" panose="020F0502020204030204" pitchFamily="34" charset="0"/>
                <a:cs typeface="Arial" panose="020B0604020202020204" pitchFamily="34" charset="0"/>
              </a:rPr>
              <a:t>El</a:t>
            </a:r>
            <a:r>
              <a:rPr lang="es-ES" sz="1700">
                <a:solidFill>
                  <a:srgbClr val="444444"/>
                </a:solidFill>
                <a:effectLst/>
                <a:latin typeface="Arial" panose="020B0604020202020204" pitchFamily="34" charset="0"/>
                <a:ea typeface="Times New Roman" panose="02020603050405020304" pitchFamily="18" charset="0"/>
                <a:cs typeface="Arial" panose="020B0604020202020204" pitchFamily="34" charset="0"/>
              </a:rPr>
              <a:t> </a:t>
            </a:r>
            <a:r>
              <a:rPr lang="es-ES" sz="1700" dirty="0">
                <a:solidFill>
                  <a:srgbClr val="444444"/>
                </a:solidFill>
                <a:effectLst/>
                <a:latin typeface="Arial" panose="020B0604020202020204" pitchFamily="34" charset="0"/>
                <a:ea typeface="Times New Roman" panose="02020603050405020304" pitchFamily="18" charset="0"/>
                <a:cs typeface="Arial" panose="020B0604020202020204" pitchFamily="34" charset="0"/>
              </a:rPr>
              <a:t>ejercicio de las acciones civiles en defensa de las personas consumidoras vecinas de la localidad de conformidad con lo establecido por la legislación estatal que reconozca a las Administraciones Públicas en general esta legitimación</a:t>
            </a:r>
            <a:r>
              <a:rPr lang="es-ES" sz="1600" dirty="0">
                <a:solidFill>
                  <a:srgbClr val="444444"/>
                </a:solidFill>
                <a:effectLst/>
                <a:latin typeface="Arial" panose="020B0604020202020204" pitchFamily="34" charset="0"/>
                <a:ea typeface="Times New Roman" panose="02020603050405020304" pitchFamily="18" charset="0"/>
                <a:cs typeface="Arial" panose="020B0604020202020204" pitchFamily="34" charset="0"/>
              </a:rPr>
              <a:t>.</a:t>
            </a:r>
            <a:endParaRPr lang="es-ES" sz="1600" dirty="0">
              <a:solidFill>
                <a:srgbClr val="444444"/>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88122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4BBBB26-EC96-0C4B-9B2A-1DA4B749E40E}"/>
              </a:ext>
            </a:extLst>
          </p:cNvPr>
          <p:cNvSpPr txBox="1"/>
          <p:nvPr/>
        </p:nvSpPr>
        <p:spPr>
          <a:xfrm>
            <a:off x="404037" y="349632"/>
            <a:ext cx="11079126" cy="5762731"/>
          </a:xfrm>
          <a:prstGeom prst="rect">
            <a:avLst/>
          </a:prstGeom>
          <a:noFill/>
        </p:spPr>
        <p:txBody>
          <a:bodyPr wrap="square">
            <a:spAutoFit/>
          </a:bodyPr>
          <a:lstStyle/>
          <a:p>
            <a:pPr marL="342900" lvl="0" indent="-342900">
              <a:lnSpc>
                <a:spcPct val="107000"/>
              </a:lnSpc>
              <a:spcAft>
                <a:spcPts val="800"/>
              </a:spcAft>
              <a:buSzPts val="1000"/>
              <a:buFont typeface="Symbol" panose="05050102010706020507" pitchFamily="18" charset="2"/>
              <a:buChar char=""/>
              <a:tabLst>
                <a:tab pos="457200" algn="l"/>
              </a:tabLst>
            </a:pPr>
            <a:endPar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endParaRPr lang="es-ES" dirty="0">
              <a:solidFill>
                <a:srgbClr val="444444"/>
              </a:solidFill>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realización de estudios de mercado circunscritos a su término municipal.</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Inspección de Consumo con el alcance máximo y facultades establecidas en esta Ley.</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adopción de medidas no sancionadoras para garantizar los derechos e intereses de las personas consumidoras en los casos, formas y condiciones señaladas en la Ley.</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El ejercicio de la potestad sancionadora respecto a las infracciones localizadas en su territorio según lo establecido en esta Ley.</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Instar la actuación de los órganos competentes de la Administración de la Junta de Andalucía cuando no tengan competencia o recabar los medios necesarios para </a:t>
            </a:r>
            <a:r>
              <a:rPr lang="es-ES" sz="180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ejercerlas.</a:t>
            </a:r>
          </a:p>
          <a:p>
            <a:pPr lvl="0" algn="just">
              <a:lnSpc>
                <a:spcPct val="107000"/>
              </a:lnSpc>
              <a:spcAft>
                <a:spcPts val="800"/>
              </a:spcAft>
              <a:buSzPts val="1000"/>
              <a:tabLst>
                <a:tab pos="457200" algn="l"/>
              </a:tabLst>
            </a:pPr>
            <a:endParaRPr lang="es-ES" sz="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1800" dirty="0">
                <a:solidFill>
                  <a:srgbClr val="444444"/>
                </a:solidFill>
                <a:effectLst/>
                <a:latin typeface="Arial" panose="020B0604020202020204" pitchFamily="34" charset="0"/>
                <a:ea typeface="Times New Roman" panose="02020603050405020304" pitchFamily="18" charset="0"/>
              </a:rPr>
              <a:t>Las demás que le atribuyan las leyes, así como el ejercicio de las que se les deleguen por la Administración autonómica de conformidad con la legislación estatal y andaluza de régimen local.</a:t>
            </a:r>
          </a:p>
          <a:p>
            <a:pPr algn="just"/>
            <a:endParaRPr lang="es-ES" dirty="0">
              <a:solidFill>
                <a:srgbClr val="444444"/>
              </a:solidFill>
              <a:latin typeface="Arial" panose="020B0604020202020204" pitchFamily="34" charset="0"/>
            </a:endParaRPr>
          </a:p>
          <a:p>
            <a:pPr algn="just"/>
            <a:r>
              <a:rPr lang="es-ES" sz="20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Se establece que, tanto </a:t>
            </a:r>
            <a:r>
              <a:rPr lang="es-ES" sz="2000" b="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la Administración Autonómica, como las Diputaciones Provinciales, cooperarán </a:t>
            </a:r>
            <a:r>
              <a:rPr lang="es-ES" sz="20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con los municipios para que puedan ejercer adecuadamente sus competencias en la </a:t>
            </a:r>
            <a:r>
              <a:rPr lang="es-ES" sz="200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materia.</a:t>
            </a:r>
            <a:endParaRPr lang="es-E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4050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E640F0C-80E7-76D4-C43B-2FB7FB01668A}"/>
              </a:ext>
            </a:extLst>
          </p:cNvPr>
          <p:cNvSpPr txBox="1"/>
          <p:nvPr/>
        </p:nvSpPr>
        <p:spPr>
          <a:xfrm>
            <a:off x="599769" y="1071068"/>
            <a:ext cx="11395586" cy="5542992"/>
          </a:xfrm>
          <a:prstGeom prst="rect">
            <a:avLst/>
          </a:prstGeom>
          <a:noFill/>
        </p:spPr>
        <p:txBody>
          <a:bodyPr wrap="square">
            <a:spAutoFit/>
          </a:bodyPr>
          <a:lstStyle/>
          <a:p>
            <a:pPr>
              <a:lnSpc>
                <a:spcPct val="107000"/>
              </a:lnSpc>
              <a:spcAft>
                <a:spcPts val="800"/>
              </a:spcAft>
            </a:pPr>
            <a:r>
              <a:rPr lang="es-ES" sz="200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Sin </a:t>
            </a:r>
            <a:r>
              <a:rPr lang="es-ES" sz="2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perjuicio de las competencias de las restantes Administraciones Públicas, corresponde a las </a:t>
            </a:r>
            <a:r>
              <a:rPr lang="es-ES" sz="2000" b="1"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Diputaciones Provinciales andaluzas</a:t>
            </a:r>
            <a:r>
              <a:rPr lang="es-ES" sz="2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en virtud del </a:t>
            </a:r>
            <a:r>
              <a:rPr lang="es-ES" sz="20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artículo 98 de la Ley </a:t>
            </a:r>
            <a:r>
              <a:rPr lang="es-ES" sz="2000" b="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13/2003</a:t>
            </a:r>
            <a:r>
              <a:rPr lang="es-ES" sz="200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t>
            </a:r>
          </a:p>
          <a:p>
            <a:pPr>
              <a:lnSpc>
                <a:spcPct val="107000"/>
              </a:lnSpc>
              <a:spcAft>
                <a:spcPts val="800"/>
              </a:spcAft>
            </a:pP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información y educación de las personas consumidoras, estableciendo los cauces adecuados para ello, de acuerdo con las necesidades generales de la provincia, pudiéndose contar para tal fin con la colaboración de las organizaciones o asociaciones de personas consumidora y usuarias.</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El apoyo y fomento de las organizaciones o asociaciones de personas consumidoras en cuanto a las actividades que realicen en la provincia y en beneficio de sus vecinos y vecinas.</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El fomento, divulgación y, en su caso, gestión del Sistema Arbitral de Consumo, en colaboración con la Administración del Estado y de la Comunidad Autónoma en los términos previstos en la legislación vigente.</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El ejercicio de acciones civiles en defensa de las personas consumidoras vecinas de su provincia de conformidad con lo que establezca la legislación estatal que reconozca a las Administraciones Públicas en general esta legitimación.</a:t>
            </a:r>
          </a:p>
          <a:p>
            <a:pPr marL="342900" indent="-342900">
              <a:lnSpc>
                <a:spcPct val="107000"/>
              </a:lnSpc>
              <a:spcAft>
                <a:spcPts val="800"/>
              </a:spcAft>
              <a:buSzPts val="1000"/>
              <a:buFont typeface="Symbol" panose="05050102010706020507" pitchFamily="18" charset="2"/>
              <a:buChar char=""/>
              <a:tabLst>
                <a:tab pos="457200" algn="l"/>
              </a:tabLst>
            </a:pPr>
            <a:r>
              <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 realización de estudios de mercado circunscritos a su provincia.</a:t>
            </a: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s-ES" sz="18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s-ES" sz="18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0554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8B36C01-83A7-B1A4-61A4-F3DD8D333DAE}"/>
              </a:ext>
            </a:extLst>
          </p:cNvPr>
          <p:cNvSpPr txBox="1"/>
          <p:nvPr/>
        </p:nvSpPr>
        <p:spPr>
          <a:xfrm>
            <a:off x="333953" y="1709491"/>
            <a:ext cx="11206716" cy="3439018"/>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s-ES" sz="2400"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La asistencia y la cooperación jurídica, económica y técnica a los municipios, especialmente a los de menor capacidad económica y de gestión, para que puedan desarrollar eficazmente todas sus funciones y competencias de protección de las personas </a:t>
            </a:r>
            <a:r>
              <a:rPr lang="es-ES" sz="2400"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consumidoras</a:t>
            </a:r>
            <a:r>
              <a:rPr lang="es-ES" sz="240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t>
            </a:r>
          </a:p>
          <a:p>
            <a:pPr lvl="0" algn="just">
              <a:lnSpc>
                <a:spcPct val="107000"/>
              </a:lnSpc>
              <a:spcAft>
                <a:spcPts val="800"/>
              </a:spcAft>
              <a:buSzPts val="1000"/>
              <a:tabLst>
                <a:tab pos="457200" algn="l"/>
              </a:tabLst>
            </a:pPr>
            <a:endParaRPr lang="es-ES" sz="24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ES" sz="24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Las demás que le atribuyan las leyes, así como el ejercicio de las que les delegue la Administración autonómica de conformidad con la legislación de régimen local.</a:t>
            </a:r>
            <a:endParaRPr lang="es-ES" sz="2400"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6384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07DAAE8-8A2F-2EFF-B86A-553595C00241}"/>
              </a:ext>
            </a:extLst>
          </p:cNvPr>
          <p:cNvSpPr txBox="1"/>
          <p:nvPr/>
        </p:nvSpPr>
        <p:spPr>
          <a:xfrm>
            <a:off x="1003951" y="701986"/>
            <a:ext cx="9765650" cy="532903"/>
          </a:xfrm>
          <a:prstGeom prst="rect">
            <a:avLst/>
          </a:prstGeom>
          <a:noFill/>
        </p:spPr>
        <p:txBody>
          <a:bodyPr wrap="square">
            <a:spAutoFit/>
          </a:bodyPr>
          <a:lstStyle/>
          <a:p>
            <a:pPr lvl="0" algn="ctr">
              <a:lnSpc>
                <a:spcPct val="107000"/>
              </a:lnSpc>
              <a:spcAft>
                <a:spcPts val="800"/>
              </a:spcAft>
              <a:buSzPts val="1000"/>
              <a:tabLst>
                <a:tab pos="457200" algn="l"/>
              </a:tabLst>
            </a:pPr>
            <a:r>
              <a:rPr lang="es-ES" sz="2800" b="1" dirty="0">
                <a:solidFill>
                  <a:srgbClr val="444444"/>
                </a:solidFill>
                <a:effectLst/>
                <a:latin typeface="Calibri" panose="020F0502020204030204" pitchFamily="34" charset="0"/>
                <a:ea typeface="Calibri" panose="020F0502020204030204" pitchFamily="34" charset="0"/>
                <a:cs typeface="Times New Roman" panose="02020603050405020304" pitchFamily="18" charset="0"/>
              </a:rPr>
              <a:t>¿Y en materia inspectora tiene competencia el municipio?</a:t>
            </a:r>
          </a:p>
        </p:txBody>
      </p:sp>
      <p:sp>
        <p:nvSpPr>
          <p:cNvPr id="5" name="CuadroTexto 4">
            <a:extLst>
              <a:ext uri="{FF2B5EF4-FFF2-40B4-BE49-F238E27FC236}">
                <a16:creationId xmlns:a16="http://schemas.microsoft.com/office/drawing/2014/main" id="{4878B5AB-85E6-FADB-515B-13E9BC474440}"/>
              </a:ext>
            </a:extLst>
          </p:cNvPr>
          <p:cNvSpPr txBox="1"/>
          <p:nvPr/>
        </p:nvSpPr>
        <p:spPr>
          <a:xfrm>
            <a:off x="325120" y="1397449"/>
            <a:ext cx="11511280" cy="4628831"/>
          </a:xfrm>
          <a:prstGeom prst="rect">
            <a:avLst/>
          </a:prstGeom>
          <a:noFill/>
        </p:spPr>
        <p:txBody>
          <a:bodyPr wrap="square">
            <a:spAutoFit/>
          </a:bodyPr>
          <a:lstStyle/>
          <a:p>
            <a:pPr>
              <a:lnSpc>
                <a:spcPct val="107000"/>
              </a:lnSpc>
              <a:spcAft>
                <a:spcPts val="800"/>
              </a:spcAft>
            </a:pPr>
            <a:r>
              <a:rPr lang="es-ES" sz="2000" b="1"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Ley </a:t>
            </a:r>
            <a:r>
              <a:rPr lang="es-ES" sz="2000" b="1" u="sng"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13/2003 de defensa y protección de las personas consumidoras y usuarias </a:t>
            </a:r>
            <a:r>
              <a:rPr lang="es-ES" sz="2000" b="1"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de Andalucía</a:t>
            </a:r>
            <a:endParaRPr lang="es-ES" sz="2000" b="1" u="sng">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s-ES" sz="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790"/>
              </a:spcAft>
            </a:pPr>
            <a:r>
              <a:rPr lang="es-ES" sz="2000" b="1" i="0" dirty="0">
                <a:solidFill>
                  <a:srgbClr val="002060"/>
                </a:solidFill>
                <a:effectLst/>
                <a:latin typeface="open_sans_regular"/>
                <a:ea typeface="Times New Roman" panose="02020603050405020304" pitchFamily="18" charset="0"/>
              </a:rPr>
              <a:t>Artículo 95</a:t>
            </a:r>
            <a:r>
              <a:rPr lang="es-ES" sz="2000" b="1" dirty="0">
                <a:solidFill>
                  <a:srgbClr val="002060"/>
                </a:solidFill>
                <a:effectLst/>
                <a:latin typeface="open_sans_regular"/>
                <a:ea typeface="Times New Roman" panose="02020603050405020304" pitchFamily="18" charset="0"/>
              </a:rPr>
              <a:t> Órganos competentes en las </a:t>
            </a:r>
            <a:r>
              <a:rPr lang="es-ES" sz="2000" b="1">
                <a:solidFill>
                  <a:srgbClr val="002060"/>
                </a:solidFill>
                <a:effectLst/>
                <a:latin typeface="open_sans_regular"/>
                <a:ea typeface="Times New Roman" panose="02020603050405020304" pitchFamily="18" charset="0"/>
              </a:rPr>
              <a:t>Corporaciones locales</a:t>
            </a:r>
          </a:p>
          <a:p>
            <a:pPr>
              <a:spcAft>
                <a:spcPts val="790"/>
              </a:spcAft>
            </a:pPr>
            <a:endParaRPr lang="es-ES" sz="800" b="1">
              <a:solidFill>
                <a:srgbClr val="002060"/>
              </a:solidFill>
              <a:effectLst/>
              <a:latin typeface="open_sans_regular"/>
              <a:ea typeface="Times New Roman" panose="02020603050405020304" pitchFamily="18" charset="0"/>
            </a:endParaRPr>
          </a:p>
          <a:p>
            <a:pPr>
              <a:spcAft>
                <a:spcPts val="790"/>
              </a:spcAft>
            </a:pPr>
            <a:r>
              <a:rPr lang="es-ES" sz="2000" b="1">
                <a:solidFill>
                  <a:srgbClr val="002060"/>
                </a:solidFill>
                <a:effectLst/>
                <a:latin typeface="open_sans_regular"/>
                <a:ea typeface="Times New Roman" panose="02020603050405020304" pitchFamily="18" charset="0"/>
              </a:rPr>
              <a:t>1.</a:t>
            </a:r>
            <a:r>
              <a:rPr lang="es-ES" sz="2000">
                <a:solidFill>
                  <a:srgbClr val="002060"/>
                </a:solidFill>
                <a:effectLst/>
                <a:latin typeface="open_sans_regular"/>
                <a:ea typeface="Times New Roman" panose="02020603050405020304" pitchFamily="18" charset="0"/>
              </a:rPr>
              <a:t> </a:t>
            </a:r>
            <a:r>
              <a:rPr lang="es-ES" sz="2000" dirty="0">
                <a:solidFill>
                  <a:srgbClr val="002060"/>
                </a:solidFill>
                <a:effectLst/>
                <a:latin typeface="open_sans_regular"/>
                <a:ea typeface="Times New Roman" panose="02020603050405020304" pitchFamily="18" charset="0"/>
              </a:rPr>
              <a:t>Los órganos municipales competentes para iniciar, instruir o resolver los procedimientos sancionadores se determinarán conforme a la legislación de régimen local y a sus propias normas de organización.</a:t>
            </a:r>
            <a:endParaRPr lang="es-ES" sz="2000" dirty="0">
              <a:solidFill>
                <a:srgbClr val="002060"/>
              </a:solidFill>
              <a:effectLst/>
              <a:latin typeface="Times New Roman" panose="02020603050405020304" pitchFamily="18" charset="0"/>
              <a:ea typeface="Times New Roman" panose="02020603050405020304" pitchFamily="18" charset="0"/>
            </a:endParaRPr>
          </a:p>
          <a:p>
            <a:pPr>
              <a:spcAft>
                <a:spcPts val="790"/>
              </a:spcAft>
            </a:pPr>
            <a:r>
              <a:rPr lang="es-ES" sz="2000" b="1" dirty="0">
                <a:solidFill>
                  <a:srgbClr val="002060"/>
                </a:solidFill>
                <a:effectLst/>
                <a:latin typeface="open_sans_regular"/>
                <a:ea typeface="Times New Roman" panose="02020603050405020304" pitchFamily="18" charset="0"/>
              </a:rPr>
              <a:t>2.</a:t>
            </a:r>
            <a:r>
              <a:rPr lang="es-ES" sz="2000" dirty="0">
                <a:solidFill>
                  <a:srgbClr val="002060"/>
                </a:solidFill>
                <a:effectLst/>
                <a:latin typeface="open_sans_regular"/>
                <a:ea typeface="Times New Roman" panose="02020603050405020304" pitchFamily="18" charset="0"/>
              </a:rPr>
              <a:t> </a:t>
            </a:r>
            <a:r>
              <a:rPr lang="es-ES" sz="2000" b="1" dirty="0">
                <a:solidFill>
                  <a:srgbClr val="002060"/>
                </a:solidFill>
                <a:effectLst/>
                <a:latin typeface="open_sans_regular"/>
                <a:ea typeface="Times New Roman" panose="02020603050405020304" pitchFamily="18" charset="0"/>
              </a:rPr>
              <a:t>Las competencias sancionadoras de estos órganos, sin menoscabo de las de la Administración autonómica</a:t>
            </a:r>
            <a:r>
              <a:rPr lang="es-ES" sz="2000" dirty="0">
                <a:solidFill>
                  <a:srgbClr val="002060"/>
                </a:solidFill>
                <a:effectLst/>
                <a:latin typeface="open_sans_regular"/>
                <a:ea typeface="Times New Roman" panose="02020603050405020304" pitchFamily="18" charset="0"/>
              </a:rPr>
              <a:t>, están referidas a las infracciones en que concurran las siguientes condiciones: </a:t>
            </a:r>
            <a:endParaRPr lang="es-ES" sz="2000" dirty="0">
              <a:solidFill>
                <a:srgbClr val="002060"/>
              </a:solidFill>
              <a:effectLst/>
              <a:latin typeface="Times New Roman" panose="02020603050405020304" pitchFamily="18" charset="0"/>
              <a:ea typeface="Times New Roman" panose="02020603050405020304" pitchFamily="18" charset="0"/>
            </a:endParaRPr>
          </a:p>
          <a:p>
            <a:pPr lvl="0">
              <a:spcBef>
                <a:spcPts val="500"/>
              </a:spcBef>
              <a:buSzPts val="1000"/>
              <a:tabLst>
                <a:tab pos="457200" algn="l"/>
              </a:tabLst>
            </a:pPr>
            <a:r>
              <a:rPr lang="es-ES" sz="2000" b="1">
                <a:solidFill>
                  <a:srgbClr val="002060"/>
                </a:solidFill>
                <a:effectLst/>
                <a:latin typeface="open_sans_regular"/>
                <a:ea typeface="Times New Roman" panose="02020603050405020304" pitchFamily="18" charset="0"/>
              </a:rPr>
              <a:t>	a</a:t>
            </a:r>
            <a:r>
              <a:rPr lang="es-ES" sz="2000" b="1" dirty="0">
                <a:solidFill>
                  <a:srgbClr val="002060"/>
                </a:solidFill>
                <a:effectLst/>
                <a:latin typeface="open_sans_regular"/>
                <a:ea typeface="Times New Roman" panose="02020603050405020304" pitchFamily="18" charset="0"/>
              </a:rPr>
              <a:t>)</a:t>
            </a:r>
            <a:r>
              <a:rPr lang="es-ES" sz="2000" dirty="0">
                <a:solidFill>
                  <a:srgbClr val="002060"/>
                </a:solidFill>
                <a:effectLst/>
                <a:latin typeface="open_sans_regular"/>
                <a:ea typeface="Times New Roman" panose="02020603050405020304" pitchFamily="18" charset="0"/>
              </a:rPr>
              <a:t> </a:t>
            </a:r>
            <a:r>
              <a:rPr lang="es-ES" sz="2000" b="1" u="sng" dirty="0">
                <a:solidFill>
                  <a:srgbClr val="002060"/>
                </a:solidFill>
                <a:effectLst/>
                <a:latin typeface="open_sans_regular"/>
                <a:ea typeface="Times New Roman" panose="02020603050405020304" pitchFamily="18" charset="0"/>
              </a:rPr>
              <a:t>que hayan sido detectadas o conocidas por los propios servicios municipales, ya sea por </a:t>
            </a:r>
            <a:r>
              <a:rPr lang="es-ES" sz="2000" b="1" u="sng">
                <a:solidFill>
                  <a:srgbClr val="002060"/>
                </a:solidFill>
                <a:effectLst/>
                <a:latin typeface="open_sans_regular"/>
                <a:ea typeface="Times New Roman" panose="02020603050405020304" pitchFamily="18" charset="0"/>
              </a:rPr>
              <a:t>su </a:t>
            </a:r>
            <a:r>
              <a:rPr lang="es-ES" sz="2000" b="1">
                <a:solidFill>
                  <a:srgbClr val="002060"/>
                </a:solidFill>
                <a:effectLst/>
                <a:latin typeface="open_sans_regular"/>
                <a:ea typeface="Times New Roman" panose="02020603050405020304" pitchFamily="18" charset="0"/>
              </a:rPr>
              <a:t>	</a:t>
            </a:r>
            <a:r>
              <a:rPr lang="es-ES" sz="2000" b="1" u="sng">
                <a:solidFill>
                  <a:srgbClr val="002060"/>
                </a:solidFill>
                <a:effectLst/>
                <a:latin typeface="open_sans_regular"/>
                <a:ea typeface="Times New Roman" panose="02020603050405020304" pitchFamily="18" charset="0"/>
              </a:rPr>
              <a:t>labor </a:t>
            </a:r>
            <a:r>
              <a:rPr lang="es-ES" sz="2000" b="1" u="sng" dirty="0">
                <a:solidFill>
                  <a:srgbClr val="002060"/>
                </a:solidFill>
                <a:effectLst/>
                <a:latin typeface="open_sans_regular"/>
                <a:ea typeface="Times New Roman" panose="02020603050405020304" pitchFamily="18" charset="0"/>
              </a:rPr>
              <a:t>inspectora, por denuncia o por cualquier otro medio;</a:t>
            </a:r>
            <a:endParaRPr lang="es-ES" sz="2000" b="1" u="sng" dirty="0">
              <a:solidFill>
                <a:srgbClr val="002060"/>
              </a:solidFill>
              <a:effectLst/>
              <a:latin typeface="Times New Roman" panose="02020603050405020304" pitchFamily="18" charset="0"/>
              <a:ea typeface="Times New Roman" panose="02020603050405020304" pitchFamily="18" charset="0"/>
            </a:endParaRPr>
          </a:p>
          <a:p>
            <a:pPr lvl="0">
              <a:spcBef>
                <a:spcPts val="500"/>
              </a:spcBef>
              <a:buSzPts val="1000"/>
              <a:tabLst>
                <a:tab pos="457200" algn="l"/>
              </a:tabLst>
            </a:pPr>
            <a:endParaRPr lang="es-ES" sz="800" b="1" u="sng">
              <a:solidFill>
                <a:srgbClr val="002060"/>
              </a:solidFill>
              <a:effectLst/>
              <a:latin typeface="open_sans_regular"/>
              <a:ea typeface="Times New Roman" panose="02020603050405020304" pitchFamily="18" charset="0"/>
            </a:endParaRPr>
          </a:p>
          <a:p>
            <a:pPr lvl="0">
              <a:spcBef>
                <a:spcPts val="500"/>
              </a:spcBef>
              <a:buSzPts val="1000"/>
              <a:tabLst>
                <a:tab pos="457200" algn="l"/>
              </a:tabLst>
            </a:pPr>
            <a:r>
              <a:rPr lang="es-ES" sz="2000" b="1">
                <a:solidFill>
                  <a:srgbClr val="002060"/>
                </a:solidFill>
                <a:effectLst/>
                <a:latin typeface="open_sans_regular"/>
                <a:ea typeface="Times New Roman" panose="02020603050405020304" pitchFamily="18" charset="0"/>
              </a:rPr>
              <a:t>	b</a:t>
            </a:r>
            <a:r>
              <a:rPr lang="es-ES" sz="2000" b="1" dirty="0">
                <a:solidFill>
                  <a:srgbClr val="002060"/>
                </a:solidFill>
                <a:effectLst/>
                <a:latin typeface="open_sans_regular"/>
                <a:ea typeface="Times New Roman" panose="02020603050405020304" pitchFamily="18" charset="0"/>
              </a:rPr>
              <a:t>)</a:t>
            </a:r>
            <a:r>
              <a:rPr lang="es-ES" sz="2000" dirty="0">
                <a:solidFill>
                  <a:srgbClr val="002060"/>
                </a:solidFill>
                <a:effectLst/>
                <a:latin typeface="open_sans_regular"/>
                <a:ea typeface="Times New Roman" panose="02020603050405020304" pitchFamily="18" charset="0"/>
              </a:rPr>
              <a:t> </a:t>
            </a:r>
            <a:r>
              <a:rPr lang="es-ES" sz="2000" b="1" u="sng" dirty="0">
                <a:solidFill>
                  <a:srgbClr val="002060"/>
                </a:solidFill>
                <a:effectLst/>
                <a:latin typeface="open_sans_regular"/>
                <a:ea typeface="Times New Roman" panose="02020603050405020304" pitchFamily="18" charset="0"/>
              </a:rPr>
              <a:t>que la Administración autonómica no haya iniciado procedimiento sancionador</a:t>
            </a:r>
            <a:r>
              <a:rPr lang="es-ES" sz="2000" b="1" u="sng">
                <a:solidFill>
                  <a:srgbClr val="002060"/>
                </a:solidFill>
                <a:effectLst/>
                <a:latin typeface="open_sans_regular"/>
                <a:ea typeface="Times New Roman" panose="02020603050405020304" pitchFamily="18" charset="0"/>
              </a:rPr>
              <a:t>, y</a:t>
            </a:r>
          </a:p>
          <a:p>
            <a:pPr lvl="0">
              <a:spcBef>
                <a:spcPts val="500"/>
              </a:spcBef>
              <a:buSzPts val="1000"/>
              <a:tabLst>
                <a:tab pos="457200" algn="l"/>
              </a:tabLst>
            </a:pPr>
            <a:endParaRPr lang="es-ES" sz="800" b="1" u="sng" dirty="0">
              <a:solidFill>
                <a:srgbClr val="002060"/>
              </a:solidFill>
              <a:effectLst/>
              <a:latin typeface="Times New Roman" panose="02020603050405020304" pitchFamily="18" charset="0"/>
              <a:ea typeface="Times New Roman" panose="02020603050405020304" pitchFamily="18" charset="0"/>
            </a:endParaRPr>
          </a:p>
          <a:p>
            <a:pPr lvl="0">
              <a:spcBef>
                <a:spcPts val="500"/>
              </a:spcBef>
              <a:buSzPts val="1000"/>
              <a:tabLst>
                <a:tab pos="457200" algn="l"/>
              </a:tabLst>
            </a:pPr>
            <a:r>
              <a:rPr lang="es-ES" sz="2000" b="1">
                <a:solidFill>
                  <a:srgbClr val="002060"/>
                </a:solidFill>
                <a:effectLst/>
                <a:latin typeface="open_sans_regular"/>
                <a:ea typeface="Times New Roman" panose="02020603050405020304" pitchFamily="18" charset="0"/>
              </a:rPr>
              <a:t>	</a:t>
            </a:r>
            <a:r>
              <a:rPr lang="es-ES" sz="2000" b="1" u="sng">
                <a:solidFill>
                  <a:srgbClr val="002060"/>
                </a:solidFill>
                <a:effectLst/>
                <a:latin typeface="open_sans_regular"/>
                <a:ea typeface="Times New Roman" panose="02020603050405020304" pitchFamily="18" charset="0"/>
              </a:rPr>
              <a:t>c) que se hayan cometido íntegramente en el término municipal.</a:t>
            </a:r>
          </a:p>
        </p:txBody>
      </p:sp>
    </p:spTree>
    <p:extLst>
      <p:ext uri="{BB962C8B-B14F-4D97-AF65-F5344CB8AC3E}">
        <p14:creationId xmlns:p14="http://schemas.microsoft.com/office/powerpoint/2010/main" val="516703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D2BE9E7-A409-381D-FCFB-31A6C1CFB73E}"/>
              </a:ext>
            </a:extLst>
          </p:cNvPr>
          <p:cNvSpPr txBox="1"/>
          <p:nvPr/>
        </p:nvSpPr>
        <p:spPr>
          <a:xfrm>
            <a:off x="1164383" y="1182231"/>
            <a:ext cx="10113217" cy="2246769"/>
          </a:xfrm>
          <a:prstGeom prst="rect">
            <a:avLst/>
          </a:prstGeom>
          <a:noFill/>
        </p:spPr>
        <p:txBody>
          <a:bodyPr wrap="square">
            <a:spAutoFit/>
          </a:bodyPr>
          <a:lstStyle/>
          <a:p>
            <a:pPr>
              <a:spcAft>
                <a:spcPts val="790"/>
              </a:spcAft>
            </a:pPr>
            <a:r>
              <a:rPr lang="es-ES" sz="2000" b="1">
                <a:solidFill>
                  <a:srgbClr val="002060"/>
                </a:solidFill>
                <a:effectLst/>
                <a:latin typeface="open_sans_regular"/>
                <a:ea typeface="Times New Roman" panose="02020603050405020304" pitchFamily="18" charset="0"/>
              </a:rPr>
              <a:t>3</a:t>
            </a:r>
            <a:r>
              <a:rPr lang="es-ES" sz="2000" b="1" dirty="0">
                <a:solidFill>
                  <a:srgbClr val="002060"/>
                </a:solidFill>
                <a:effectLst/>
                <a:latin typeface="open_sans_regular"/>
                <a:ea typeface="Times New Roman" panose="02020603050405020304" pitchFamily="18" charset="0"/>
              </a:rPr>
              <a:t>.</a:t>
            </a:r>
            <a:r>
              <a:rPr lang="es-ES" sz="2000" dirty="0">
                <a:solidFill>
                  <a:srgbClr val="002060"/>
                </a:solidFill>
                <a:effectLst/>
                <a:latin typeface="open_sans_regular"/>
                <a:ea typeface="Times New Roman" panose="02020603050405020304" pitchFamily="18" charset="0"/>
              </a:rPr>
              <a:t> </a:t>
            </a:r>
            <a:r>
              <a:rPr lang="es-ES" sz="2000" b="1" u="sng" dirty="0">
                <a:solidFill>
                  <a:srgbClr val="002060"/>
                </a:solidFill>
                <a:effectLst/>
                <a:latin typeface="open_sans_regular"/>
                <a:ea typeface="Times New Roman" panose="02020603050405020304" pitchFamily="18" charset="0"/>
              </a:rPr>
              <a:t>Cuando los servicios municipales tengan conocimiento de infracciones en esta materia no localizadas exclusivamente en su término municipal, lo pondrán inmediatamente en conocimiento de los órganos de defensa del consumidor de la Administración autonómica, remitiendo todo lo actuado y cuantos antecedentes obren en su poder</a:t>
            </a:r>
            <a:r>
              <a:rPr lang="es-ES" sz="2000" dirty="0">
                <a:solidFill>
                  <a:srgbClr val="002060"/>
                </a:solidFill>
                <a:effectLst/>
                <a:latin typeface="open_sans_regular"/>
                <a:ea typeface="Times New Roman" panose="02020603050405020304" pitchFamily="18" charset="0"/>
              </a:rPr>
              <a:t>. Además, no obstante tener competencias para sancionar, en todo caso los órganos municipales podrán limitarse a poner los hechos en conocimiento de la Administración autonómica para su persecución y sanción.</a:t>
            </a:r>
            <a:endParaRPr lang="es-ES" sz="2000"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4685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DEF92653-5D6D-47E6-8744-0DAF76E049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CF41046-9ED7-6860-8572-FE5936831FF2}"/>
              </a:ext>
            </a:extLst>
          </p:cNvPr>
          <p:cNvSpPr>
            <a:spLocks noGrp="1"/>
          </p:cNvSpPr>
          <p:nvPr>
            <p:ph type="title"/>
          </p:nvPr>
        </p:nvSpPr>
        <p:spPr>
          <a:xfrm>
            <a:off x="695324" y="871758"/>
            <a:ext cx="10283452" cy="5253662"/>
          </a:xfrm>
        </p:spPr>
        <p:txBody>
          <a:bodyPr vert="horz" lIns="91440" tIns="45720" rIns="91440" bIns="45720" rtlCol="0" anchor="t">
            <a:normAutofit/>
          </a:bodyPr>
          <a:lstStyle/>
          <a:p>
            <a:pPr>
              <a:lnSpc>
                <a:spcPct val="90000"/>
              </a:lnSpc>
            </a:pPr>
            <a:r>
              <a:rPr lang="en-US" sz="6600" dirty="0"/>
              <a:t>¿</a:t>
            </a:r>
            <a:r>
              <a:rPr lang="en-US" sz="6600" dirty="0" err="1"/>
              <a:t>Sería</a:t>
            </a:r>
            <a:r>
              <a:rPr lang="en-US" sz="6600" dirty="0"/>
              <a:t> </a:t>
            </a:r>
            <a:r>
              <a:rPr lang="en-US" sz="6600" dirty="0" err="1"/>
              <a:t>responsable</a:t>
            </a:r>
            <a:r>
              <a:rPr lang="en-US" sz="6600" dirty="0"/>
              <a:t> la </a:t>
            </a:r>
            <a:r>
              <a:rPr lang="en-US" sz="6600" dirty="0" err="1"/>
              <a:t>entidad</a:t>
            </a:r>
            <a:r>
              <a:rPr lang="en-US" sz="6600" dirty="0"/>
              <a:t> local </a:t>
            </a:r>
            <a:r>
              <a:rPr lang="en-US" sz="6600" dirty="0" err="1"/>
              <a:t>si</a:t>
            </a:r>
            <a:r>
              <a:rPr lang="en-US" sz="6600" dirty="0"/>
              <a:t> no </a:t>
            </a:r>
            <a:r>
              <a:rPr lang="en-US" sz="6600" dirty="0" err="1"/>
              <a:t>ejerce</a:t>
            </a:r>
            <a:r>
              <a:rPr lang="en-US" sz="6600" dirty="0"/>
              <a:t> </a:t>
            </a:r>
            <a:r>
              <a:rPr lang="en-US" sz="6600" dirty="0" err="1"/>
              <a:t>su</a:t>
            </a:r>
            <a:r>
              <a:rPr lang="en-US" sz="6600" dirty="0"/>
              <a:t> </a:t>
            </a:r>
            <a:r>
              <a:rPr lang="en-US" sz="6600" dirty="0" err="1"/>
              <a:t>competencia</a:t>
            </a:r>
            <a:r>
              <a:rPr lang="en-US" sz="6600" dirty="0"/>
              <a:t> </a:t>
            </a:r>
            <a:r>
              <a:rPr lang="en-US" sz="6600" err="1"/>
              <a:t>propia</a:t>
            </a:r>
            <a:r>
              <a:rPr lang="en-US" sz="6600"/>
              <a:t>?</a:t>
            </a:r>
            <a:endParaRPr lang="en-US" sz="6600" dirty="0"/>
          </a:p>
        </p:txBody>
      </p:sp>
      <p:sp>
        <p:nvSpPr>
          <p:cNvPr id="3" name="Marcador de texto 2">
            <a:extLst>
              <a:ext uri="{FF2B5EF4-FFF2-40B4-BE49-F238E27FC236}">
                <a16:creationId xmlns:a16="http://schemas.microsoft.com/office/drawing/2014/main" id="{5B1A4679-689D-EE46-6866-D754613E458A}"/>
              </a:ext>
            </a:extLst>
          </p:cNvPr>
          <p:cNvSpPr>
            <a:spLocks noGrp="1"/>
          </p:cNvSpPr>
          <p:nvPr>
            <p:ph type="body" idx="1"/>
          </p:nvPr>
        </p:nvSpPr>
        <p:spPr>
          <a:xfrm>
            <a:off x="678426" y="5160579"/>
            <a:ext cx="9611202" cy="630620"/>
          </a:xfrm>
        </p:spPr>
        <p:txBody>
          <a:bodyPr vert="horz" lIns="91440" tIns="45720" rIns="91440" bIns="45720" rtlCol="0" anchor="b">
            <a:noAutofit/>
          </a:bodyPr>
          <a:lstStyle/>
          <a:p>
            <a:endParaRPr lang="en-US" sz="3600">
              <a:solidFill>
                <a:schemeClr val="tx1"/>
              </a:solidFill>
            </a:endParaRPr>
          </a:p>
          <a:p>
            <a:r>
              <a:rPr lang="en-US" sz="3600">
                <a:solidFill>
                  <a:schemeClr val="tx1"/>
                </a:solidFill>
              </a:rPr>
              <a:t>Responsabilidad </a:t>
            </a:r>
            <a:r>
              <a:rPr lang="en-US" sz="3600" dirty="0" err="1">
                <a:solidFill>
                  <a:schemeClr val="tx1"/>
                </a:solidFill>
              </a:rPr>
              <a:t>por</a:t>
            </a:r>
            <a:r>
              <a:rPr lang="en-US" sz="3600" dirty="0">
                <a:solidFill>
                  <a:schemeClr val="tx1"/>
                </a:solidFill>
              </a:rPr>
              <a:t> </a:t>
            </a:r>
            <a:r>
              <a:rPr lang="en-US" sz="3600" dirty="0" err="1">
                <a:solidFill>
                  <a:schemeClr val="tx1"/>
                </a:solidFill>
              </a:rPr>
              <a:t>funcionamiento</a:t>
            </a:r>
            <a:r>
              <a:rPr lang="en-US" sz="3600" dirty="0">
                <a:solidFill>
                  <a:schemeClr val="tx1"/>
                </a:solidFill>
              </a:rPr>
              <a:t> </a:t>
            </a:r>
            <a:r>
              <a:rPr lang="en-US" sz="3600" dirty="0" err="1">
                <a:solidFill>
                  <a:schemeClr val="tx1"/>
                </a:solidFill>
              </a:rPr>
              <a:t>ánomalo</a:t>
            </a:r>
            <a:endParaRPr lang="en-US" sz="3600" dirty="0">
              <a:solidFill>
                <a:schemeClr val="tx1"/>
              </a:solidFill>
            </a:endParaRPr>
          </a:p>
        </p:txBody>
      </p:sp>
      <p:cxnSp>
        <p:nvCxnSpPr>
          <p:cNvPr id="14" name="Straight Connector 13">
            <a:extLst>
              <a:ext uri="{FF2B5EF4-FFF2-40B4-BE49-F238E27FC236}">
                <a16:creationId xmlns:a16="http://schemas.microsoft.com/office/drawing/2014/main" id="{9CA98CE3-81A7-4FFE-A047-9AA65998D8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8D91C2B-BDB9-49BE-9C44-E0CFE597AB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331362"/>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CBE37D-50D4-B666-D4D1-D4E35E6D27A3}"/>
              </a:ext>
            </a:extLst>
          </p:cNvPr>
          <p:cNvSpPr txBox="1"/>
          <p:nvPr/>
        </p:nvSpPr>
        <p:spPr>
          <a:xfrm>
            <a:off x="721032" y="1294581"/>
            <a:ext cx="10993448" cy="4955203"/>
          </a:xfrm>
          <a:prstGeom prst="rect">
            <a:avLst/>
          </a:prstGeom>
          <a:noFill/>
        </p:spPr>
        <p:txBody>
          <a:bodyPr wrap="square">
            <a:spAutoFit/>
          </a:bodyPr>
          <a:lstStyle/>
          <a:p>
            <a:r>
              <a:rPr lang="es-ES" sz="2800" b="0" i="0" dirty="0">
                <a:solidFill>
                  <a:srgbClr val="002060"/>
                </a:solidFill>
                <a:effectLst/>
                <a:latin typeface="Arial" panose="020B0604020202020204" pitchFamily="34" charset="0"/>
                <a:cs typeface="Arial" panose="020B0604020202020204" pitchFamily="34" charset="0"/>
              </a:rPr>
              <a:t>La </a:t>
            </a:r>
            <a:r>
              <a:rPr lang="es-ES" sz="2800" b="1" i="0" dirty="0">
                <a:solidFill>
                  <a:srgbClr val="002060"/>
                </a:solidFill>
                <a:effectLst/>
                <a:latin typeface="Arial" panose="020B0604020202020204" pitchFamily="34" charset="0"/>
                <a:cs typeface="Arial" panose="020B0604020202020204" pitchFamily="34" charset="0"/>
              </a:rPr>
              <a:t>competencia administrativa</a:t>
            </a:r>
            <a:r>
              <a:rPr lang="es-ES" sz="2800" b="0" i="0" dirty="0">
                <a:solidFill>
                  <a:srgbClr val="002060"/>
                </a:solidFill>
                <a:effectLst/>
                <a:latin typeface="Arial" panose="020B0604020202020204" pitchFamily="34" charset="0"/>
                <a:cs typeface="Arial" panose="020B0604020202020204" pitchFamily="34" charset="0"/>
              </a:rPr>
              <a:t> es el conjunto de funciones que el ordenamiento jurídico atribuye a un determinado </a:t>
            </a:r>
            <a:r>
              <a:rPr lang="es-ES" sz="2800" b="0" i="0">
                <a:solidFill>
                  <a:srgbClr val="002060"/>
                </a:solidFill>
                <a:effectLst/>
                <a:latin typeface="Arial" panose="020B0604020202020204" pitchFamily="34" charset="0"/>
                <a:cs typeface="Arial" panose="020B0604020202020204" pitchFamily="34" charset="0"/>
              </a:rPr>
              <a:t>órgano.</a:t>
            </a:r>
          </a:p>
          <a:p>
            <a:endParaRPr lang="es-ES" sz="800">
              <a:solidFill>
                <a:srgbClr val="002060"/>
              </a:solidFill>
              <a:latin typeface="Arial" panose="020B0604020202020204" pitchFamily="34" charset="0"/>
              <a:cs typeface="Arial" panose="020B0604020202020204" pitchFamily="34" charset="0"/>
            </a:endParaRPr>
          </a:p>
          <a:p>
            <a:endParaRPr lang="es-ES" sz="800" b="0" i="0">
              <a:solidFill>
                <a:srgbClr val="002060"/>
              </a:solidFill>
              <a:effectLst/>
              <a:latin typeface="Arial" panose="020B0604020202020204" pitchFamily="34" charset="0"/>
              <a:cs typeface="Arial" panose="020B0604020202020204" pitchFamily="34" charset="0"/>
            </a:endParaRPr>
          </a:p>
          <a:p>
            <a:r>
              <a:rPr lang="es-ES" sz="2800" b="0" i="0">
                <a:solidFill>
                  <a:srgbClr val="002060"/>
                </a:solidFill>
                <a:effectLst/>
                <a:latin typeface="Arial" panose="020B0604020202020204" pitchFamily="34" charset="0"/>
                <a:cs typeface="Arial" panose="020B0604020202020204" pitchFamily="34" charset="0"/>
              </a:rPr>
              <a:t>La </a:t>
            </a:r>
            <a:r>
              <a:rPr lang="es-ES" sz="2800" b="0" i="0" dirty="0">
                <a:solidFill>
                  <a:srgbClr val="002060"/>
                </a:solidFill>
                <a:effectLst/>
                <a:latin typeface="Arial" panose="020B0604020202020204" pitchFamily="34" charset="0"/>
                <a:cs typeface="Arial" panose="020B0604020202020204" pitchFamily="34" charset="0"/>
              </a:rPr>
              <a:t>competencia como conjunto de atribuciones, facultades o poderes que corresponden a un determinado órgano administrativo, dentro de cada ente, </a:t>
            </a:r>
            <a:r>
              <a:rPr lang="es-ES" sz="2800" b="1" i="0" dirty="0">
                <a:solidFill>
                  <a:srgbClr val="002060"/>
                </a:solidFill>
                <a:effectLst/>
                <a:latin typeface="Arial" panose="020B0604020202020204" pitchFamily="34" charset="0"/>
                <a:cs typeface="Arial" panose="020B0604020202020204" pitchFamily="34" charset="0"/>
              </a:rPr>
              <a:t>es irrenunciable y ha de ser ejercida precisamente por los órganos que la tengan atribuida como propia, </a:t>
            </a:r>
            <a:r>
              <a:rPr lang="es-ES" sz="2800" b="0" i="0" dirty="0">
                <a:solidFill>
                  <a:srgbClr val="002060"/>
                </a:solidFill>
                <a:effectLst/>
                <a:latin typeface="Arial" panose="020B0604020202020204" pitchFamily="34" charset="0"/>
                <a:cs typeface="Arial" panose="020B0604020202020204" pitchFamily="34" charset="0"/>
              </a:rPr>
              <a:t>salvo los casos </a:t>
            </a:r>
            <a:r>
              <a:rPr lang="es-ES" sz="2800" b="0" i="0">
                <a:solidFill>
                  <a:srgbClr val="002060"/>
                </a:solidFill>
                <a:effectLst/>
                <a:latin typeface="Arial" panose="020B0604020202020204" pitchFamily="34" charset="0"/>
                <a:cs typeface="Arial" panose="020B0604020202020204" pitchFamily="34" charset="0"/>
              </a:rPr>
              <a:t>de </a:t>
            </a:r>
            <a:r>
              <a:rPr lang="es-ES" sz="2800" u="sng">
                <a:solidFill>
                  <a:srgbClr val="002060"/>
                </a:solidFill>
                <a:latin typeface="Arial" panose="020B0604020202020204" pitchFamily="34" charset="0"/>
                <a:cs typeface="Arial" panose="020B0604020202020204" pitchFamily="34" charset="0"/>
              </a:rPr>
              <a:t>delegación</a:t>
            </a:r>
            <a:r>
              <a:rPr lang="es-ES" sz="2800" b="0" i="0">
                <a:solidFill>
                  <a:srgbClr val="002060"/>
                </a:solidFill>
                <a:effectLst/>
                <a:latin typeface="Arial" panose="020B0604020202020204" pitchFamily="34" charset="0"/>
                <a:cs typeface="Arial" panose="020B0604020202020204" pitchFamily="34" charset="0"/>
              </a:rPr>
              <a:t>, </a:t>
            </a:r>
            <a:r>
              <a:rPr lang="es-ES" sz="2800" b="0" i="0" u="sng">
                <a:solidFill>
                  <a:srgbClr val="002060"/>
                </a:solidFill>
                <a:effectLst/>
                <a:latin typeface="Arial" panose="020B0604020202020204" pitchFamily="34" charset="0"/>
                <a:cs typeface="Arial" panose="020B0604020202020204" pitchFamily="34" charset="0"/>
              </a:rPr>
              <a:t>sustitución</a:t>
            </a:r>
            <a:r>
              <a:rPr lang="es-ES" sz="2800">
                <a:solidFill>
                  <a:srgbClr val="002060"/>
                </a:solidFill>
                <a:latin typeface="Arial" panose="020B0604020202020204" pitchFamily="34" charset="0"/>
                <a:cs typeface="Arial" panose="020B0604020202020204" pitchFamily="34" charset="0"/>
              </a:rPr>
              <a:t> o </a:t>
            </a:r>
            <a:r>
              <a:rPr lang="es-ES" sz="2800" u="sng">
                <a:solidFill>
                  <a:srgbClr val="002060"/>
                </a:solidFill>
                <a:latin typeface="Arial" panose="020B0604020202020204" pitchFamily="34" charset="0"/>
                <a:cs typeface="Arial" panose="020B0604020202020204" pitchFamily="34" charset="0"/>
              </a:rPr>
              <a:t>avocación</a:t>
            </a:r>
            <a:r>
              <a:rPr lang="es-ES" sz="2800" b="0" i="0" u="sng">
                <a:solidFill>
                  <a:srgbClr val="002060"/>
                </a:solidFill>
                <a:effectLst/>
                <a:latin typeface="Arial" panose="020B0604020202020204" pitchFamily="34" charset="0"/>
                <a:cs typeface="Arial" panose="020B0604020202020204" pitchFamily="34" charset="0"/>
              </a:rPr>
              <a:t> </a:t>
            </a:r>
            <a:r>
              <a:rPr lang="es-ES" sz="2800" b="0" i="0">
                <a:solidFill>
                  <a:srgbClr val="002060"/>
                </a:solidFill>
                <a:effectLst/>
                <a:latin typeface="Arial" panose="020B0604020202020204" pitchFamily="34" charset="0"/>
                <a:cs typeface="Arial" panose="020B0604020202020204" pitchFamily="34" charset="0"/>
              </a:rPr>
              <a:t>previstos </a:t>
            </a:r>
            <a:r>
              <a:rPr lang="es-ES" sz="2800" b="0" i="0" dirty="0">
                <a:solidFill>
                  <a:srgbClr val="002060"/>
                </a:solidFill>
                <a:effectLst/>
                <a:latin typeface="Arial" panose="020B0604020202020204" pitchFamily="34" charset="0"/>
                <a:cs typeface="Arial" panose="020B0604020202020204" pitchFamily="34" charset="0"/>
              </a:rPr>
              <a:t>en </a:t>
            </a:r>
            <a:r>
              <a:rPr lang="es-ES" sz="2800" b="0" i="0">
                <a:solidFill>
                  <a:srgbClr val="002060"/>
                </a:solidFill>
                <a:effectLst/>
                <a:latin typeface="Arial" panose="020B0604020202020204" pitchFamily="34" charset="0"/>
                <a:cs typeface="Arial" panose="020B0604020202020204" pitchFamily="34" charset="0"/>
              </a:rPr>
              <a:t>la Ley</a:t>
            </a:r>
          </a:p>
          <a:p>
            <a:endParaRPr lang="es-ES" sz="800">
              <a:solidFill>
                <a:srgbClr val="002060"/>
              </a:solidFill>
              <a:latin typeface="Arial" panose="020B0604020202020204" pitchFamily="34" charset="0"/>
              <a:cs typeface="Arial" panose="020B0604020202020204" pitchFamily="34" charset="0"/>
            </a:endParaRPr>
          </a:p>
          <a:p>
            <a:endParaRPr lang="es-ES" sz="800">
              <a:solidFill>
                <a:srgbClr val="002060"/>
              </a:solidFill>
              <a:latin typeface="Arial" panose="020B0604020202020204" pitchFamily="34" charset="0"/>
              <a:cs typeface="Arial" panose="020B0604020202020204" pitchFamily="34" charset="0"/>
            </a:endParaRPr>
          </a:p>
          <a:p>
            <a:endParaRPr lang="es-ES" sz="800">
              <a:solidFill>
                <a:srgbClr val="002060"/>
              </a:solidFill>
              <a:latin typeface="Arial" panose="020B0604020202020204" pitchFamily="34" charset="0"/>
              <a:cs typeface="Arial" panose="020B0604020202020204" pitchFamily="34" charset="0"/>
            </a:endParaRPr>
          </a:p>
          <a:p>
            <a:endParaRPr lang="es-ES" sz="800">
              <a:solidFill>
                <a:srgbClr val="002060"/>
              </a:solidFill>
              <a:latin typeface="Arial" panose="020B0604020202020204" pitchFamily="34" charset="0"/>
              <a:cs typeface="Arial" panose="020B0604020202020204" pitchFamily="34" charset="0"/>
            </a:endParaRPr>
          </a:p>
          <a:p>
            <a:r>
              <a:rPr lang="es-ES" sz="2800" b="1">
                <a:solidFill>
                  <a:srgbClr val="002060"/>
                </a:solidFill>
                <a:latin typeface="Arial" panose="020B0604020202020204" pitchFamily="34" charset="0"/>
                <a:cs typeface="Arial" panose="020B0604020202020204" pitchFamily="34" charset="0"/>
              </a:rPr>
              <a:t>(STS de 10 de noviembre de 1992)</a:t>
            </a:r>
          </a:p>
          <a:p>
            <a:endParaRPr lang="es-ES" sz="800">
              <a:solidFill>
                <a:srgbClr val="002060"/>
              </a:solidFill>
              <a:latin typeface="Arial" panose="020B0604020202020204" pitchFamily="34" charset="0"/>
              <a:cs typeface="Arial" panose="020B0604020202020204" pitchFamily="34" charset="0"/>
            </a:endParaRPr>
          </a:p>
          <a:p>
            <a:endParaRPr lang="es-ES" sz="800" b="0" i="0">
              <a:solidFill>
                <a:srgbClr val="00206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709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8" name="Straight Connector 7">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9">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0" name="Rectangle 11">
            <a:extLst>
              <a:ext uri="{FF2B5EF4-FFF2-40B4-BE49-F238E27FC236}">
                <a16:creationId xmlns:a16="http://schemas.microsoft.com/office/drawing/2014/main" id="{E49D7415-2F11-44C2-B6AA-13A25B681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DE873AD8-42E9-FC5B-2540-F2A776C57AF9}"/>
              </a:ext>
            </a:extLst>
          </p:cNvPr>
          <p:cNvSpPr>
            <a:spLocks noChangeArrowheads="1"/>
          </p:cNvSpPr>
          <p:nvPr/>
        </p:nvSpPr>
        <p:spPr bwMode="auto">
          <a:xfrm>
            <a:off x="400050" y="949793"/>
            <a:ext cx="11391900" cy="4967095"/>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fontScale="92500" lnSpcReduction="10000"/>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eaLnBrk="1" fontAlgn="base" hangingPunct="1">
              <a:spcBef>
                <a:spcPct val="0"/>
              </a:spcBef>
              <a:spcAft>
                <a:spcPts val="600"/>
              </a:spcAft>
              <a:buClrTx/>
              <a:buSzTx/>
              <a:tabLst/>
            </a:pPr>
            <a:r>
              <a:rPr kumimoji="0" lang="en-US" altLang="es-ES" sz="1100" b="1" i="0" u="none" strike="noStrike" cap="none" normalizeH="0" baseline="0" dirty="0">
                <a:ln>
                  <a:noFill/>
                </a:ln>
                <a:effectLst/>
                <a:latin typeface="+mn-lt"/>
              </a:rPr>
              <a:t> </a:t>
            </a:r>
            <a:r>
              <a:rPr kumimoji="0" lang="en-US" altLang="es-ES" sz="3200" b="1" i="0" u="none" strike="noStrike" cap="none" normalizeH="0" baseline="0" dirty="0">
                <a:ln>
                  <a:noFill/>
                </a:ln>
                <a:effectLst/>
                <a:latin typeface="+mn-lt"/>
              </a:rPr>
              <a:t>Constitución </a:t>
            </a:r>
            <a:r>
              <a:rPr lang="en-US" altLang="es-ES" sz="3200" b="1" dirty="0">
                <a:latin typeface="+mn-lt"/>
              </a:rPr>
              <a:t>E</a:t>
            </a:r>
            <a:r>
              <a:rPr kumimoji="0" lang="en-US" altLang="es-ES" sz="3200" b="1" i="0" u="none" strike="noStrike" cap="none" normalizeH="0" baseline="0" dirty="0">
                <a:ln>
                  <a:noFill/>
                </a:ln>
                <a:effectLst/>
                <a:latin typeface="+mn-lt"/>
              </a:rPr>
              <a:t>spañola </a:t>
            </a:r>
            <a:r>
              <a:rPr kumimoji="0" lang="en-US" altLang="es-ES" sz="3200" b="1" i="0" u="none" strike="noStrike" cap="none" normalizeH="0" baseline="0">
                <a:ln>
                  <a:noFill/>
                </a:ln>
                <a:effectLst/>
                <a:latin typeface="+mn-lt"/>
              </a:rPr>
              <a:t>de 1978</a:t>
            </a:r>
            <a:endParaRPr kumimoji="0" lang="en-US" altLang="es-ES" sz="3200" b="1" i="0" u="none" strike="noStrike" cap="none" normalizeH="0" baseline="0" dirty="0">
              <a:ln>
                <a:noFill/>
              </a:ln>
              <a:effectLst/>
              <a:latin typeface="+mn-lt"/>
            </a:endParaRPr>
          </a:p>
          <a:p>
            <a:pPr marR="0" lvl="0" eaLnBrk="1" fontAlgn="base" hangingPunct="1">
              <a:spcBef>
                <a:spcPct val="0"/>
              </a:spcBef>
              <a:spcAft>
                <a:spcPts val="600"/>
              </a:spcAft>
              <a:buClrTx/>
              <a:buSzTx/>
              <a:tabLst/>
            </a:pPr>
            <a:endParaRPr lang="en-US" altLang="es-ES" sz="2000" b="1" dirty="0">
              <a:latin typeface="+mn-lt"/>
            </a:endParaRPr>
          </a:p>
          <a:p>
            <a:pPr marR="0" lvl="0" eaLnBrk="1" fontAlgn="base" hangingPunct="1">
              <a:spcBef>
                <a:spcPct val="0"/>
              </a:spcBef>
              <a:spcAft>
                <a:spcPts val="600"/>
              </a:spcAft>
              <a:buClrTx/>
              <a:buSzTx/>
              <a:tabLst/>
            </a:pPr>
            <a:r>
              <a:rPr kumimoji="0" lang="en-US" altLang="es-ES" sz="2000" b="1" i="0" u="none" strike="noStrike" cap="none" normalizeH="0" baseline="0" dirty="0" err="1">
                <a:ln>
                  <a:noFill/>
                </a:ln>
                <a:effectLst/>
                <a:latin typeface="+mn-lt"/>
              </a:rPr>
              <a:t>Título</a:t>
            </a:r>
            <a:r>
              <a:rPr kumimoji="0" lang="en-US" altLang="es-ES" sz="2000" b="1" i="0" u="none" strike="noStrike" cap="none" normalizeH="0" baseline="0" dirty="0">
                <a:ln>
                  <a:noFill/>
                </a:ln>
                <a:effectLst/>
                <a:latin typeface="+mn-lt"/>
              </a:rPr>
              <a:t> I. De </a:t>
            </a:r>
            <a:r>
              <a:rPr kumimoji="0" lang="en-US" altLang="es-ES" sz="2000" b="1" i="0" u="none" strike="noStrike" cap="none" normalizeH="0" baseline="0" dirty="0" err="1">
                <a:ln>
                  <a:noFill/>
                </a:ln>
                <a:effectLst/>
                <a:latin typeface="+mn-lt"/>
              </a:rPr>
              <a:t>los</a:t>
            </a:r>
            <a:r>
              <a:rPr kumimoji="0" lang="en-US" altLang="es-ES" sz="2000" b="1" i="0" u="none" strike="noStrike" cap="none" normalizeH="0" baseline="0" dirty="0">
                <a:ln>
                  <a:noFill/>
                </a:ln>
                <a:effectLst/>
                <a:latin typeface="+mn-lt"/>
              </a:rPr>
              <a:t> derechos y </a:t>
            </a:r>
            <a:r>
              <a:rPr kumimoji="0" lang="en-US" altLang="es-ES" sz="2000" b="1" i="0" u="none" strike="noStrike" cap="none" normalizeH="0" baseline="0" dirty="0" err="1">
                <a:ln>
                  <a:noFill/>
                </a:ln>
                <a:effectLst/>
                <a:latin typeface="+mn-lt"/>
              </a:rPr>
              <a:t>deberes</a:t>
            </a:r>
            <a:r>
              <a:rPr kumimoji="0" lang="en-US" altLang="es-ES" sz="2000" b="1" i="0" u="none" strike="noStrike" cap="none" normalizeH="0" baseline="0" dirty="0">
                <a:ln>
                  <a:noFill/>
                </a:ln>
                <a:effectLst/>
                <a:latin typeface="+mn-lt"/>
              </a:rPr>
              <a:t> </a:t>
            </a:r>
            <a:r>
              <a:rPr kumimoji="0" lang="en-US" altLang="es-ES" sz="2000" b="1" i="0" u="none" strike="noStrike" cap="none" normalizeH="0" baseline="0" dirty="0" err="1">
                <a:ln>
                  <a:noFill/>
                </a:ln>
                <a:effectLst/>
                <a:latin typeface="+mn-lt"/>
              </a:rPr>
              <a:t>fundamental</a:t>
            </a:r>
            <a:r>
              <a:rPr lang="en-US" altLang="es-ES" sz="2000" b="1" dirty="0" err="1">
                <a:latin typeface="+mn-lt"/>
              </a:rPr>
              <a:t>e</a:t>
            </a:r>
            <a:r>
              <a:rPr kumimoji="0" lang="en-US" altLang="es-ES" sz="2000" b="1" i="0" u="none" strike="noStrike" cap="none" normalizeH="0" baseline="0" dirty="0" err="1">
                <a:ln>
                  <a:noFill/>
                </a:ln>
                <a:effectLst/>
                <a:latin typeface="+mn-lt"/>
              </a:rPr>
              <a:t>s</a:t>
            </a:r>
            <a:endParaRPr lang="en-US" altLang="es-ES" sz="2000" b="1" dirty="0">
              <a:latin typeface="+mn-lt"/>
            </a:endParaRPr>
          </a:p>
          <a:p>
            <a:pPr marR="0" lvl="0" eaLnBrk="1" fontAlgn="base" hangingPunct="1">
              <a:spcBef>
                <a:spcPct val="0"/>
              </a:spcBef>
              <a:spcAft>
                <a:spcPts val="600"/>
              </a:spcAft>
              <a:buClrTx/>
              <a:buSzTx/>
              <a:tabLst/>
            </a:pPr>
            <a:r>
              <a:rPr kumimoji="0" lang="en-US" altLang="es-ES" sz="2000" b="1" i="0" u="none" strike="noStrike" cap="none" normalizeH="0" baseline="0" dirty="0" err="1">
                <a:ln>
                  <a:noFill/>
                </a:ln>
                <a:effectLst/>
                <a:latin typeface="+mn-lt"/>
              </a:rPr>
              <a:t>Capítulo</a:t>
            </a:r>
            <a:r>
              <a:rPr kumimoji="0" lang="en-US" altLang="es-ES" sz="2000" b="1" i="0" u="none" strike="noStrike" cap="none" normalizeH="0" baseline="0" dirty="0">
                <a:ln>
                  <a:noFill/>
                </a:ln>
                <a:effectLst/>
                <a:latin typeface="+mn-lt"/>
              </a:rPr>
              <a:t> </a:t>
            </a:r>
            <a:r>
              <a:rPr kumimoji="0" lang="en-US" altLang="es-ES" sz="2000" b="1" i="0" u="none" strike="noStrike" cap="none" normalizeH="0" baseline="0" dirty="0" err="1">
                <a:ln>
                  <a:noFill/>
                </a:ln>
                <a:effectLst/>
                <a:latin typeface="+mn-lt"/>
              </a:rPr>
              <a:t>tercero</a:t>
            </a:r>
            <a:r>
              <a:rPr kumimoji="0" lang="en-US" altLang="es-ES" sz="2000" b="1" i="0" u="none" strike="noStrike" cap="none" normalizeH="0" baseline="0" dirty="0">
                <a:ln>
                  <a:noFill/>
                </a:ln>
                <a:effectLst/>
                <a:latin typeface="+mn-lt"/>
              </a:rPr>
              <a:t>. De </a:t>
            </a:r>
            <a:r>
              <a:rPr kumimoji="0" lang="en-US" altLang="es-ES" sz="2000" b="1" i="0" u="none" strike="noStrike" cap="none" normalizeH="0" baseline="0" dirty="0" err="1">
                <a:ln>
                  <a:noFill/>
                </a:ln>
                <a:effectLst/>
                <a:latin typeface="+mn-lt"/>
              </a:rPr>
              <a:t>los</a:t>
            </a:r>
            <a:r>
              <a:rPr kumimoji="0" lang="en-US" altLang="es-ES" sz="2000" b="1" i="0" u="none" strike="noStrike" cap="none" normalizeH="0" baseline="0" dirty="0">
                <a:ln>
                  <a:noFill/>
                </a:ln>
                <a:effectLst/>
                <a:latin typeface="+mn-lt"/>
              </a:rPr>
              <a:t> </a:t>
            </a:r>
            <a:r>
              <a:rPr kumimoji="0" lang="en-US" altLang="es-ES" sz="2000" b="1" i="0" u="none" strike="noStrike" cap="none" normalizeH="0" baseline="0" dirty="0" err="1">
                <a:ln>
                  <a:noFill/>
                </a:ln>
                <a:effectLst/>
                <a:latin typeface="+mn-lt"/>
              </a:rPr>
              <a:t>principios</a:t>
            </a:r>
            <a:r>
              <a:rPr kumimoji="0" lang="en-US" altLang="es-ES" sz="2000" b="1" i="0" u="none" strike="noStrike" cap="none" normalizeH="0" baseline="0" dirty="0">
                <a:ln>
                  <a:noFill/>
                </a:ln>
                <a:effectLst/>
                <a:latin typeface="+mn-lt"/>
              </a:rPr>
              <a:t> </a:t>
            </a:r>
            <a:r>
              <a:rPr kumimoji="0" lang="en-US" altLang="es-ES" sz="2000" b="1" i="0" u="none" strike="noStrike" cap="none" normalizeH="0" baseline="0" dirty="0" err="1">
                <a:ln>
                  <a:noFill/>
                </a:ln>
                <a:effectLst/>
                <a:latin typeface="+mn-lt"/>
              </a:rPr>
              <a:t>rectores</a:t>
            </a:r>
            <a:r>
              <a:rPr kumimoji="0" lang="en-US" altLang="es-ES" sz="2000" b="1" i="0" u="none" strike="noStrike" cap="none" normalizeH="0" baseline="0" dirty="0">
                <a:ln>
                  <a:noFill/>
                </a:ln>
                <a:effectLst/>
                <a:latin typeface="+mn-lt"/>
              </a:rPr>
              <a:t> de la </a:t>
            </a:r>
            <a:r>
              <a:rPr kumimoji="0" lang="en-US" altLang="es-ES" sz="2000" b="1" i="0" u="none" strike="noStrike" cap="none" normalizeH="0" baseline="0" dirty="0" err="1">
                <a:ln>
                  <a:noFill/>
                </a:ln>
                <a:effectLst/>
                <a:latin typeface="+mn-lt"/>
              </a:rPr>
              <a:t>política</a:t>
            </a:r>
            <a:r>
              <a:rPr kumimoji="0" lang="en-US" altLang="es-ES" sz="2000" b="1" i="0" u="none" strike="noStrike" cap="none" normalizeH="0" baseline="0" dirty="0">
                <a:ln>
                  <a:noFill/>
                </a:ln>
                <a:effectLst/>
                <a:latin typeface="+mn-lt"/>
              </a:rPr>
              <a:t> social y </a:t>
            </a:r>
            <a:r>
              <a:rPr kumimoji="0" lang="en-US" altLang="es-ES" sz="2000" b="1" i="0" u="none" strike="noStrike" cap="none" normalizeH="0" baseline="0" dirty="0" err="1">
                <a:ln>
                  <a:noFill/>
                </a:ln>
                <a:effectLst/>
                <a:latin typeface="+mn-lt"/>
              </a:rPr>
              <a:t>económica</a:t>
            </a:r>
            <a:endParaRPr kumimoji="0" lang="en-US" altLang="es-ES" sz="2000" b="1" i="0" u="none" strike="noStrike" cap="none" normalizeH="0" baseline="0" dirty="0">
              <a:ln>
                <a:noFill/>
              </a:ln>
              <a:effectLst/>
              <a:latin typeface="+mn-lt"/>
            </a:endParaRPr>
          </a:p>
          <a:p>
            <a:pPr marR="0" lvl="0" eaLnBrk="1" fontAlgn="base" hangingPunct="1">
              <a:spcBef>
                <a:spcPct val="0"/>
              </a:spcBef>
              <a:spcAft>
                <a:spcPts val="600"/>
              </a:spcAft>
              <a:buClrTx/>
              <a:buSzTx/>
              <a:tabLst/>
            </a:pPr>
            <a:r>
              <a:rPr kumimoji="0" lang="en-US" altLang="es-ES" sz="2000" b="1" i="0" u="sng" strike="noStrike" cap="none" normalizeH="0" baseline="0" err="1">
                <a:ln>
                  <a:noFill/>
                </a:ln>
                <a:effectLst/>
                <a:latin typeface="+mn-lt"/>
              </a:rPr>
              <a:t>Artículo</a:t>
            </a:r>
            <a:r>
              <a:rPr kumimoji="0" lang="en-US" altLang="es-ES" sz="2000" b="1" i="0" u="sng" strike="noStrike" cap="none" normalizeH="0" baseline="0">
                <a:ln>
                  <a:noFill/>
                </a:ln>
                <a:effectLst/>
                <a:latin typeface="+mn-lt"/>
              </a:rPr>
              <a:t> 51</a:t>
            </a:r>
          </a:p>
          <a:p>
            <a:pPr marR="0" lvl="0" eaLnBrk="1" fontAlgn="base" hangingPunct="1">
              <a:spcBef>
                <a:spcPct val="0"/>
              </a:spcBef>
              <a:spcAft>
                <a:spcPts val="600"/>
              </a:spcAft>
              <a:buClrTx/>
              <a:buSzTx/>
              <a:tabLst/>
            </a:pPr>
            <a:endParaRPr kumimoji="0" lang="en-US" altLang="es-ES" sz="800" b="1" i="0" u="sng" strike="noStrike" cap="none" normalizeH="0" baseline="0" dirty="0">
              <a:ln>
                <a:noFill/>
              </a:ln>
              <a:effectLst/>
              <a:latin typeface="+mn-lt"/>
            </a:endParaRPr>
          </a:p>
          <a:p>
            <a:pPr marL="457200" marR="0" lvl="1" indent="-228600" eaLnBrk="1" fontAlgn="base" hangingPunct="1">
              <a:spcBef>
                <a:spcPct val="0"/>
              </a:spcBef>
              <a:spcAft>
                <a:spcPts val="600"/>
              </a:spcAft>
              <a:buClrTx/>
              <a:buSzTx/>
              <a:buFont typeface="Arial" panose="020B0604020202020204" pitchFamily="34" charset="0"/>
              <a:buChar char="•"/>
              <a:tabLst/>
            </a:pPr>
            <a:r>
              <a:rPr kumimoji="0" lang="en-US" altLang="es-ES" sz="2000" b="0" i="0" u="none" strike="noStrike" cap="none" normalizeH="0" baseline="0" dirty="0">
                <a:ln>
                  <a:noFill/>
                </a:ln>
                <a:effectLst/>
                <a:latin typeface="+mn-lt"/>
              </a:rPr>
              <a:t>Los </a:t>
            </a:r>
            <a:r>
              <a:rPr kumimoji="0" lang="en-US" altLang="es-ES" sz="2000" b="0" i="0" u="none" strike="noStrike" cap="none" normalizeH="0" baseline="0" dirty="0" err="1">
                <a:ln>
                  <a:noFill/>
                </a:ln>
                <a:effectLst/>
                <a:latin typeface="+mn-lt"/>
              </a:rPr>
              <a:t>poderes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públicos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garantizarán</a:t>
            </a:r>
            <a:r>
              <a:rPr kumimoji="0" lang="en-US" altLang="es-ES" sz="2000" b="0" i="0" u="none" strike="noStrike" cap="none" normalizeH="0" baseline="0" dirty="0">
                <a:ln>
                  <a:noFill/>
                </a:ln>
                <a:effectLst/>
                <a:latin typeface="+mn-lt"/>
              </a:rPr>
              <a:t> la </a:t>
            </a:r>
            <a:r>
              <a:rPr kumimoji="0" lang="en-US" altLang="es-ES" sz="2000" b="0" i="0" u="none" strike="noStrike" cap="none" normalizeH="0" baseline="0" dirty="0" err="1">
                <a:ln>
                  <a:noFill/>
                </a:ln>
                <a:effectLst/>
                <a:latin typeface="+mn-lt"/>
              </a:rPr>
              <a:t>defensa</a:t>
            </a:r>
            <a:r>
              <a:rPr kumimoji="0" lang="en-US" altLang="es-ES" sz="2000" b="0" i="0" u="none" strike="noStrike" cap="none" normalizeH="0" baseline="0" dirty="0">
                <a:ln>
                  <a:noFill/>
                </a:ln>
                <a:effectLst/>
                <a:latin typeface="+mn-lt"/>
              </a:rPr>
              <a:t> de </a:t>
            </a:r>
            <a:r>
              <a:rPr kumimoji="0" lang="en-US" altLang="es-ES" sz="2000" b="0" i="0" u="none" strike="noStrike" cap="none" normalizeH="0" baseline="0" dirty="0" err="1">
                <a:ln>
                  <a:noFill/>
                </a:ln>
                <a:effectLst/>
                <a:latin typeface="+mn-lt"/>
              </a:rPr>
              <a:t>los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consumidores</a:t>
            </a:r>
            <a:r>
              <a:rPr kumimoji="0" lang="en-US" altLang="es-ES" sz="2000" b="0" i="0" u="none" strike="noStrike" cap="none" normalizeH="0" baseline="0" dirty="0">
                <a:ln>
                  <a:noFill/>
                </a:ln>
                <a:effectLst/>
                <a:latin typeface="+mn-lt"/>
              </a:rPr>
              <a:t> y </a:t>
            </a:r>
            <a:r>
              <a:rPr kumimoji="0" lang="en-US" altLang="es-ES" sz="2000" b="0" i="0" u="none" strike="noStrike" cap="none" normalizeH="0" baseline="0" dirty="0" err="1">
                <a:ln>
                  <a:noFill/>
                </a:ln>
                <a:effectLst/>
                <a:latin typeface="+mn-lt"/>
              </a:rPr>
              <a:t>usuarios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protegiendo</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mediante</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procedimientos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eficaces</a:t>
            </a:r>
            <a:r>
              <a:rPr kumimoji="0" lang="en-US" altLang="es-ES" sz="2000" b="0" i="0" u="none" strike="noStrike" cap="none" normalizeH="0" baseline="0" dirty="0">
                <a:ln>
                  <a:noFill/>
                </a:ln>
                <a:effectLst/>
                <a:latin typeface="+mn-lt"/>
              </a:rPr>
              <a:t>, la </a:t>
            </a:r>
            <a:r>
              <a:rPr kumimoji="0" lang="en-US" altLang="es-ES" sz="2000" b="0" i="0" u="none" strike="noStrike" cap="none" normalizeH="0" baseline="0" dirty="0" err="1">
                <a:ln>
                  <a:noFill/>
                </a:ln>
                <a:effectLst/>
                <a:latin typeface="+mn-lt"/>
              </a:rPr>
              <a:t>seguridad</a:t>
            </a:r>
            <a:r>
              <a:rPr kumimoji="0" lang="en-US" altLang="es-ES" sz="2000" b="0" i="0" u="none" strike="noStrike" cap="none" normalizeH="0" baseline="0" dirty="0">
                <a:ln>
                  <a:noFill/>
                </a:ln>
                <a:effectLst/>
                <a:latin typeface="+mn-lt"/>
              </a:rPr>
              <a:t>, la </a:t>
            </a:r>
            <a:r>
              <a:rPr kumimoji="0" lang="en-US" altLang="es-ES" sz="2000" b="0" i="0" u="none" strike="noStrike" cap="none" normalizeH="0" baseline="0" dirty="0" err="1">
                <a:ln>
                  <a:noFill/>
                </a:ln>
                <a:effectLst/>
                <a:latin typeface="+mn-lt"/>
              </a:rPr>
              <a:t>salud</a:t>
            </a:r>
            <a:r>
              <a:rPr kumimoji="0" lang="en-US" altLang="es-ES" sz="2000" b="0" i="0" u="none" strike="noStrike" cap="none" normalizeH="0" baseline="0" dirty="0">
                <a:ln>
                  <a:noFill/>
                </a:ln>
                <a:effectLst/>
                <a:latin typeface="+mn-lt"/>
              </a:rPr>
              <a:t> y </a:t>
            </a:r>
            <a:r>
              <a:rPr kumimoji="0" lang="en-US" altLang="es-ES" sz="2000" b="0" i="0" u="none" strike="noStrike" cap="none" normalizeH="0" baseline="0" dirty="0" err="1">
                <a:ln>
                  <a:noFill/>
                </a:ln>
                <a:effectLst/>
                <a:latin typeface="+mn-lt"/>
              </a:rPr>
              <a:t>los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legítimos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intereses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económicos</a:t>
            </a:r>
            <a:r>
              <a:rPr kumimoji="0" lang="en-US" altLang="es-ES" sz="2000" b="0" i="0" u="none" strike="noStrike" cap="none" normalizeH="0" baseline="0" dirty="0">
                <a:ln>
                  <a:noFill/>
                </a:ln>
                <a:effectLst/>
                <a:latin typeface="+mn-lt"/>
              </a:rPr>
              <a:t> de </a:t>
            </a:r>
            <a:r>
              <a:rPr kumimoji="0" lang="en-US" altLang="es-ES" sz="2000" b="0" i="0" u="none" strike="noStrike" cap="none" normalizeH="0" baseline="0" dirty="0" err="1">
                <a:ln>
                  <a:noFill/>
                </a:ln>
                <a:effectLst/>
                <a:latin typeface="+mn-lt"/>
              </a:rPr>
              <a:t>los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err="1">
                <a:ln>
                  <a:noFill/>
                </a:ln>
                <a:effectLst/>
                <a:latin typeface="+mn-lt"/>
              </a:rPr>
              <a:t>mismos</a:t>
            </a:r>
            <a:r>
              <a:rPr kumimoji="0" lang="en-US" altLang="es-ES" sz="2000" b="0" i="0" u="none" strike="noStrike" cap="none" normalizeH="0" baseline="0">
                <a:ln>
                  <a:noFill/>
                </a:ln>
                <a:effectLst/>
                <a:latin typeface="+mn-lt"/>
              </a:rPr>
              <a:t>.</a:t>
            </a:r>
          </a:p>
          <a:p>
            <a:pPr marL="457200" marR="0" lvl="1" indent="-228600" eaLnBrk="1" fontAlgn="base" hangingPunct="1">
              <a:spcBef>
                <a:spcPct val="0"/>
              </a:spcBef>
              <a:spcAft>
                <a:spcPts val="600"/>
              </a:spcAft>
              <a:buClrTx/>
              <a:buSzTx/>
              <a:buFont typeface="Arial" panose="020B0604020202020204" pitchFamily="34" charset="0"/>
              <a:buChar char="•"/>
              <a:tabLst/>
            </a:pPr>
            <a:endParaRPr kumimoji="0" lang="en-US" altLang="es-ES" sz="900" b="0" i="0" u="none" strike="noStrike" cap="none" normalizeH="0" baseline="0" dirty="0">
              <a:ln>
                <a:noFill/>
              </a:ln>
              <a:effectLst/>
              <a:latin typeface="+mn-lt"/>
            </a:endParaRPr>
          </a:p>
          <a:p>
            <a:pPr marL="457200" marR="0" lvl="1" indent="-228600" eaLnBrk="1" fontAlgn="base" hangingPunct="1">
              <a:spcBef>
                <a:spcPct val="0"/>
              </a:spcBef>
              <a:spcAft>
                <a:spcPts val="600"/>
              </a:spcAft>
              <a:buClrTx/>
              <a:buSzTx/>
              <a:buFont typeface="Arial" panose="020B0604020202020204" pitchFamily="34" charset="0"/>
              <a:buChar char="•"/>
              <a:tabLst/>
            </a:pPr>
            <a:r>
              <a:rPr kumimoji="0" lang="en-US" altLang="es-ES" sz="2000" b="0" i="0" u="none" strike="noStrike" cap="none" normalizeH="0" baseline="0" dirty="0">
                <a:ln>
                  <a:noFill/>
                </a:ln>
                <a:effectLst/>
                <a:latin typeface="+mn-lt"/>
              </a:rPr>
              <a:t>Los </a:t>
            </a:r>
            <a:r>
              <a:rPr kumimoji="0" lang="en-US" altLang="es-ES" sz="2000" b="0" i="0" u="none" strike="noStrike" cap="none" normalizeH="0" baseline="0" dirty="0" err="1">
                <a:ln>
                  <a:noFill/>
                </a:ln>
                <a:effectLst/>
                <a:latin typeface="+mn-lt"/>
              </a:rPr>
              <a:t>poderes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públicos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promoverán</a:t>
            </a:r>
            <a:r>
              <a:rPr kumimoji="0" lang="en-US" altLang="es-ES" sz="2000" b="0" i="0" u="none" strike="noStrike" cap="none" normalizeH="0" baseline="0" dirty="0">
                <a:ln>
                  <a:noFill/>
                </a:ln>
                <a:effectLst/>
                <a:latin typeface="+mn-lt"/>
              </a:rPr>
              <a:t> la </a:t>
            </a:r>
            <a:r>
              <a:rPr kumimoji="0" lang="en-US" altLang="es-ES" sz="2000" b="0" i="0" u="none" strike="noStrike" cap="none" normalizeH="0" baseline="0" dirty="0" err="1">
                <a:ln>
                  <a:noFill/>
                </a:ln>
                <a:effectLst/>
                <a:latin typeface="+mn-lt"/>
              </a:rPr>
              <a:t>información</a:t>
            </a:r>
            <a:r>
              <a:rPr kumimoji="0" lang="en-US" altLang="es-ES" sz="2000" b="0" i="0" u="none" strike="noStrike" cap="none" normalizeH="0" baseline="0" dirty="0">
                <a:ln>
                  <a:noFill/>
                </a:ln>
                <a:effectLst/>
                <a:latin typeface="+mn-lt"/>
              </a:rPr>
              <a:t> y la </a:t>
            </a:r>
            <a:r>
              <a:rPr kumimoji="0" lang="en-US" altLang="es-ES" sz="2000" b="0" i="0" u="none" strike="noStrike" cap="none" normalizeH="0" baseline="0" dirty="0" err="1">
                <a:ln>
                  <a:noFill/>
                </a:ln>
                <a:effectLst/>
                <a:latin typeface="+mn-lt"/>
              </a:rPr>
              <a:t>educación</a:t>
            </a:r>
            <a:r>
              <a:rPr kumimoji="0" lang="en-US" altLang="es-ES" sz="2000" b="0" i="0" u="none" strike="noStrike" cap="none" normalizeH="0" baseline="0" dirty="0">
                <a:ln>
                  <a:noFill/>
                </a:ln>
                <a:effectLst/>
                <a:latin typeface="+mn-lt"/>
              </a:rPr>
              <a:t> de </a:t>
            </a:r>
            <a:r>
              <a:rPr kumimoji="0" lang="en-US" altLang="es-ES" sz="2000" b="0" i="0" u="none" strike="noStrike" cap="none" normalizeH="0" baseline="0" dirty="0" err="1">
                <a:ln>
                  <a:noFill/>
                </a:ln>
                <a:effectLst/>
                <a:latin typeface="+mn-lt"/>
              </a:rPr>
              <a:t>los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consumidores</a:t>
            </a:r>
            <a:r>
              <a:rPr kumimoji="0" lang="en-US" altLang="es-ES" sz="2000" b="0" i="0" u="none" strike="noStrike" cap="none" normalizeH="0" baseline="0" dirty="0">
                <a:ln>
                  <a:noFill/>
                </a:ln>
                <a:effectLst/>
                <a:latin typeface="+mn-lt"/>
              </a:rPr>
              <a:t> y </a:t>
            </a:r>
            <a:r>
              <a:rPr kumimoji="0" lang="en-US" altLang="es-ES" sz="2000" b="0" i="0" u="none" strike="noStrike" cap="none" normalizeH="0" baseline="0" dirty="0" err="1">
                <a:ln>
                  <a:noFill/>
                </a:ln>
                <a:effectLst/>
                <a:latin typeface="+mn-lt"/>
              </a:rPr>
              <a:t>usuarios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fomentarán</a:t>
            </a:r>
            <a:r>
              <a:rPr kumimoji="0" lang="en-US" altLang="es-ES" sz="2000" b="0" i="0" u="none" strike="noStrike" cap="none" normalizeH="0" baseline="0" dirty="0">
                <a:ln>
                  <a:noFill/>
                </a:ln>
                <a:effectLst/>
                <a:latin typeface="+mn-lt"/>
              </a:rPr>
              <a:t> sus </a:t>
            </a:r>
            <a:r>
              <a:rPr kumimoji="0" lang="en-US" altLang="es-ES" sz="2000" b="0" i="0" u="none" strike="noStrike" cap="none" normalizeH="0" baseline="0" dirty="0" err="1">
                <a:ln>
                  <a:noFill/>
                </a:ln>
                <a:effectLst/>
                <a:latin typeface="+mn-lt"/>
              </a:rPr>
              <a:t>organizaciones</a:t>
            </a:r>
            <a:r>
              <a:rPr kumimoji="0" lang="en-US" altLang="es-ES" sz="2000" b="0" i="0" u="none" strike="noStrike" cap="none" normalizeH="0" baseline="0" dirty="0">
                <a:ln>
                  <a:noFill/>
                </a:ln>
                <a:effectLst/>
                <a:latin typeface="+mn-lt"/>
              </a:rPr>
              <a:t> y </a:t>
            </a:r>
            <a:r>
              <a:rPr kumimoji="0" lang="en-US" altLang="es-ES" sz="2000" b="0" i="0" u="none" strike="noStrike" cap="none" normalizeH="0" baseline="0" dirty="0" err="1">
                <a:ln>
                  <a:noFill/>
                </a:ln>
                <a:effectLst/>
                <a:latin typeface="+mn-lt"/>
              </a:rPr>
              <a:t>oirán</a:t>
            </a:r>
            <a:r>
              <a:rPr kumimoji="0" lang="en-US" altLang="es-ES" sz="2000" b="0" i="0" u="none" strike="noStrike" cap="none" normalizeH="0" baseline="0" dirty="0">
                <a:ln>
                  <a:noFill/>
                </a:ln>
                <a:effectLst/>
                <a:latin typeface="+mn-lt"/>
              </a:rPr>
              <a:t> a </a:t>
            </a:r>
            <a:r>
              <a:rPr kumimoji="0" lang="en-US" altLang="es-ES" sz="2000" b="0" i="0" u="none" strike="noStrike" cap="none" normalizeH="0" baseline="0" dirty="0" err="1">
                <a:ln>
                  <a:noFill/>
                </a:ln>
                <a:effectLst/>
                <a:latin typeface="+mn-lt"/>
              </a:rPr>
              <a:t>éstas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en</a:t>
            </a:r>
            <a:r>
              <a:rPr kumimoji="0" lang="en-US" altLang="es-ES" sz="2000" b="0" i="0" u="none" strike="noStrike" cap="none" normalizeH="0" baseline="0" dirty="0">
                <a:ln>
                  <a:noFill/>
                </a:ln>
                <a:effectLst/>
                <a:latin typeface="+mn-lt"/>
              </a:rPr>
              <a:t> las </a:t>
            </a:r>
            <a:r>
              <a:rPr kumimoji="0" lang="en-US" altLang="es-ES" sz="2000" b="0" i="0" u="none" strike="noStrike" cap="none" normalizeH="0" baseline="0" dirty="0" err="1">
                <a:ln>
                  <a:noFill/>
                </a:ln>
                <a:effectLst/>
                <a:latin typeface="+mn-lt"/>
              </a:rPr>
              <a:t>cuestiones</a:t>
            </a:r>
            <a:r>
              <a:rPr kumimoji="0" lang="en-US" altLang="es-ES" sz="2000" b="0" i="0" u="none" strike="noStrike" cap="none" normalizeH="0" baseline="0" dirty="0">
                <a:ln>
                  <a:noFill/>
                </a:ln>
                <a:effectLst/>
                <a:latin typeface="+mn-lt"/>
              </a:rPr>
              <a:t> que </a:t>
            </a:r>
            <a:r>
              <a:rPr kumimoji="0" lang="en-US" altLang="es-ES" sz="2000" b="0" i="0" u="none" strike="noStrike" cap="none" normalizeH="0" baseline="0" dirty="0" err="1">
                <a:ln>
                  <a:noFill/>
                </a:ln>
                <a:effectLst/>
                <a:latin typeface="+mn-lt"/>
              </a:rPr>
              <a:t>puedan</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afectar</a:t>
            </a:r>
            <a:r>
              <a:rPr kumimoji="0" lang="en-US" altLang="es-ES" sz="2000" b="0" i="0" u="none" strike="noStrike" cap="none" normalizeH="0" baseline="0" dirty="0">
                <a:ln>
                  <a:noFill/>
                </a:ln>
                <a:effectLst/>
                <a:latin typeface="+mn-lt"/>
              </a:rPr>
              <a:t> a </a:t>
            </a:r>
            <a:r>
              <a:rPr kumimoji="0" lang="en-US" altLang="es-ES" sz="2000" b="0" i="0" u="none" strike="noStrike" cap="none" normalizeH="0" baseline="0" dirty="0" err="1">
                <a:ln>
                  <a:noFill/>
                </a:ln>
                <a:effectLst/>
                <a:latin typeface="+mn-lt"/>
              </a:rPr>
              <a:t>aquéllos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en</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los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términos</a:t>
            </a:r>
            <a:r>
              <a:rPr kumimoji="0" lang="en-US" altLang="es-ES" sz="2000" b="0" i="0" u="none" strike="noStrike" cap="none" normalizeH="0" baseline="0" dirty="0">
                <a:ln>
                  <a:noFill/>
                </a:ln>
                <a:effectLst/>
                <a:latin typeface="+mn-lt"/>
              </a:rPr>
              <a:t> que la ley </a:t>
            </a:r>
            <a:r>
              <a:rPr kumimoji="0" lang="en-US" altLang="es-ES" sz="2000" b="0" i="0" u="none" strike="noStrike" cap="none" normalizeH="0" baseline="0" err="1">
                <a:ln>
                  <a:noFill/>
                </a:ln>
                <a:effectLst/>
                <a:latin typeface="+mn-lt"/>
              </a:rPr>
              <a:t>establezca</a:t>
            </a:r>
            <a:r>
              <a:rPr kumimoji="0" lang="en-US" altLang="es-ES" sz="2000" b="0" i="0" u="none" strike="noStrike" cap="none" normalizeH="0" baseline="0">
                <a:ln>
                  <a:noFill/>
                </a:ln>
                <a:effectLst/>
                <a:latin typeface="+mn-lt"/>
              </a:rPr>
              <a:t>.</a:t>
            </a:r>
          </a:p>
          <a:p>
            <a:pPr marL="457200" marR="0" lvl="1" indent="-228600" eaLnBrk="1" fontAlgn="base" hangingPunct="1">
              <a:spcBef>
                <a:spcPct val="0"/>
              </a:spcBef>
              <a:spcAft>
                <a:spcPts val="600"/>
              </a:spcAft>
              <a:buClrTx/>
              <a:buSzTx/>
              <a:buFont typeface="Arial" panose="020B0604020202020204" pitchFamily="34" charset="0"/>
              <a:buChar char="•"/>
              <a:tabLst/>
            </a:pPr>
            <a:endParaRPr kumimoji="0" lang="en-US" altLang="es-ES" sz="900" b="0" i="0" u="none" strike="noStrike" cap="none" normalizeH="0" baseline="0" dirty="0">
              <a:ln>
                <a:noFill/>
              </a:ln>
              <a:effectLst/>
              <a:latin typeface="+mn-lt"/>
            </a:endParaRPr>
          </a:p>
          <a:p>
            <a:pPr marL="457200" marR="0" lvl="1" indent="-228600" eaLnBrk="1" fontAlgn="base" hangingPunct="1">
              <a:spcBef>
                <a:spcPct val="0"/>
              </a:spcBef>
              <a:spcAft>
                <a:spcPts val="600"/>
              </a:spcAft>
              <a:buClrTx/>
              <a:buSzTx/>
              <a:buFont typeface="Arial" panose="020B0604020202020204" pitchFamily="34" charset="0"/>
              <a:buChar char="•"/>
              <a:tabLst/>
            </a:pPr>
            <a:r>
              <a:rPr kumimoji="0" lang="en-US" altLang="es-ES" sz="2000" b="0" i="0" u="none" strike="noStrike" cap="none" normalizeH="0" baseline="0" dirty="0">
                <a:ln>
                  <a:noFill/>
                </a:ln>
                <a:effectLst/>
                <a:latin typeface="+mn-lt"/>
              </a:rPr>
              <a:t>En </a:t>
            </a:r>
            <a:r>
              <a:rPr kumimoji="0" lang="en-US" altLang="es-ES" sz="2000" b="0" i="0" u="none" strike="noStrike" cap="none" normalizeH="0" baseline="0" dirty="0" err="1">
                <a:ln>
                  <a:noFill/>
                </a:ln>
                <a:effectLst/>
                <a:latin typeface="+mn-lt"/>
              </a:rPr>
              <a:t>el</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marco</a:t>
            </a:r>
            <a:r>
              <a:rPr kumimoji="0" lang="en-US" altLang="es-ES" sz="2000" b="0" i="0" u="none" strike="noStrike" cap="none" normalizeH="0" baseline="0" dirty="0">
                <a:ln>
                  <a:noFill/>
                </a:ln>
                <a:effectLst/>
                <a:latin typeface="+mn-lt"/>
              </a:rPr>
              <a:t> de lo </a:t>
            </a:r>
            <a:r>
              <a:rPr kumimoji="0" lang="en-US" altLang="es-ES" sz="2000" b="0" i="0" u="none" strike="noStrike" cap="none" normalizeH="0" baseline="0" dirty="0" err="1">
                <a:ln>
                  <a:noFill/>
                </a:ln>
                <a:effectLst/>
                <a:latin typeface="+mn-lt"/>
              </a:rPr>
              <a:t>dispuesto</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por</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los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apartados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anteriores</a:t>
            </a:r>
            <a:r>
              <a:rPr kumimoji="0" lang="en-US" altLang="es-ES" sz="2000" b="0" i="0" u="none" strike="noStrike" cap="none" normalizeH="0" baseline="0" dirty="0">
                <a:ln>
                  <a:noFill/>
                </a:ln>
                <a:effectLst/>
                <a:latin typeface="+mn-lt"/>
              </a:rPr>
              <a:t>, la ley </a:t>
            </a:r>
            <a:r>
              <a:rPr kumimoji="0" lang="en-US" altLang="es-ES" sz="2000" b="0" i="0" u="none" strike="noStrike" cap="none" normalizeH="0" baseline="0" dirty="0" err="1">
                <a:ln>
                  <a:noFill/>
                </a:ln>
                <a:effectLst/>
                <a:latin typeface="+mn-lt"/>
              </a:rPr>
              <a:t>regulará</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el</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comercio</a:t>
            </a:r>
            <a:r>
              <a:rPr kumimoji="0" lang="en-US" altLang="es-ES" sz="2000" b="0" i="0" u="none" strike="noStrike" cap="none" normalizeH="0" baseline="0" dirty="0">
                <a:ln>
                  <a:noFill/>
                </a:ln>
                <a:effectLst/>
                <a:latin typeface="+mn-lt"/>
              </a:rPr>
              <a:t> interior y </a:t>
            </a:r>
            <a:r>
              <a:rPr kumimoji="0" lang="en-US" altLang="es-ES" sz="2000" b="0" i="0" u="none" strike="noStrike" cap="none" normalizeH="0" baseline="0" dirty="0" err="1">
                <a:ln>
                  <a:noFill/>
                </a:ln>
                <a:effectLst/>
                <a:latin typeface="+mn-lt"/>
              </a:rPr>
              <a:t>el</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régimen</a:t>
            </a:r>
            <a:r>
              <a:rPr kumimoji="0" lang="en-US" altLang="es-ES" sz="2000" b="0" i="0" u="none" strike="noStrike" cap="none" normalizeH="0" baseline="0" dirty="0">
                <a:ln>
                  <a:noFill/>
                </a:ln>
                <a:effectLst/>
                <a:latin typeface="+mn-lt"/>
              </a:rPr>
              <a:t> de </a:t>
            </a:r>
            <a:r>
              <a:rPr kumimoji="0" lang="en-US" altLang="es-ES" sz="2000" b="0" i="0" u="none" strike="noStrike" cap="none" normalizeH="0" baseline="0" dirty="0" err="1">
                <a:ln>
                  <a:noFill/>
                </a:ln>
                <a:effectLst/>
                <a:latin typeface="+mn-lt"/>
              </a:rPr>
              <a:t>autorización</a:t>
            </a:r>
            <a:r>
              <a:rPr kumimoji="0" lang="en-US" altLang="es-ES" sz="2000" b="0" i="0" u="none" strike="noStrike" cap="none" normalizeH="0" baseline="0" dirty="0">
                <a:ln>
                  <a:noFill/>
                </a:ln>
                <a:effectLst/>
                <a:latin typeface="+mn-lt"/>
              </a:rPr>
              <a:t> de </a:t>
            </a:r>
            <a:r>
              <a:rPr kumimoji="0" lang="en-US" altLang="es-ES" sz="2000" b="0" i="0" u="none" strike="noStrike" cap="none" normalizeH="0" baseline="0" dirty="0" err="1">
                <a:ln>
                  <a:noFill/>
                </a:ln>
                <a:effectLst/>
                <a:latin typeface="+mn-lt"/>
              </a:rPr>
              <a:t>productos</a:t>
            </a:r>
            <a:r>
              <a:rPr kumimoji="0" lang="en-US" altLang="es-ES" sz="2000" b="0" i="0" u="none" strike="noStrike" cap="none" normalizeH="0" baseline="0" dirty="0">
                <a:ln>
                  <a:noFill/>
                </a:ln>
                <a:effectLst/>
                <a:latin typeface="+mn-lt"/>
              </a:rPr>
              <a:t> </a:t>
            </a:r>
            <a:r>
              <a:rPr kumimoji="0" lang="en-US" altLang="es-ES" sz="2000" b="0" i="0" u="none" strike="noStrike" cap="none" normalizeH="0" baseline="0" dirty="0" err="1">
                <a:ln>
                  <a:noFill/>
                </a:ln>
                <a:effectLst/>
                <a:latin typeface="+mn-lt"/>
              </a:rPr>
              <a:t>comerciales</a:t>
            </a:r>
            <a:r>
              <a:rPr kumimoji="0" lang="en-US" altLang="es-ES" sz="2000" b="0" i="0" u="none" strike="noStrike" cap="none" normalizeH="0" baseline="0" dirty="0">
                <a:ln>
                  <a:noFill/>
                </a:ln>
                <a:effectLst/>
                <a:latin typeface="+mn-lt"/>
              </a:rPr>
              <a:t>.</a:t>
            </a:r>
          </a:p>
          <a:p>
            <a:pPr marR="0" lvl="0" eaLnBrk="1" fontAlgn="base" hangingPunct="1">
              <a:spcBef>
                <a:spcPct val="0"/>
              </a:spcBef>
              <a:spcAft>
                <a:spcPts val="600"/>
              </a:spcAft>
              <a:buClrTx/>
              <a:buSzTx/>
              <a:tabLst/>
            </a:pPr>
            <a:r>
              <a:rPr kumimoji="0" lang="en-US" altLang="es-ES" sz="2000" b="0" i="0" u="none" strike="noStrike" cap="none" normalizeH="0" baseline="0" dirty="0">
                <a:ln>
                  <a:noFill/>
                </a:ln>
                <a:effectLst/>
                <a:latin typeface="+mn-lt"/>
              </a:rPr>
              <a:t> </a:t>
            </a:r>
          </a:p>
        </p:txBody>
      </p:sp>
      <p:cxnSp>
        <p:nvCxnSpPr>
          <p:cNvPr id="21" name="Straight Connector 13">
            <a:extLst>
              <a:ext uri="{FF2B5EF4-FFF2-40B4-BE49-F238E27FC236}">
                <a16:creationId xmlns:a16="http://schemas.microsoft.com/office/drawing/2014/main" id="{8E813B4C-6731-0B72-5252-A79AB0E20B5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4672" y="723900"/>
            <a:ext cx="10588752"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15">
            <a:extLst>
              <a:ext uri="{FF2B5EF4-FFF2-40B4-BE49-F238E27FC236}">
                <a16:creationId xmlns:a16="http://schemas.microsoft.com/office/drawing/2014/main" id="{6E0E8146-6E65-2E6C-0C86-547E3C9254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9065" y="6145599"/>
            <a:ext cx="1058283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685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E135CD-7FC1-5CD2-CE64-6B7558A2052A}"/>
              </a:ext>
            </a:extLst>
          </p:cNvPr>
          <p:cNvSpPr txBox="1"/>
          <p:nvPr/>
        </p:nvSpPr>
        <p:spPr>
          <a:xfrm>
            <a:off x="540775" y="892114"/>
            <a:ext cx="11110450" cy="5632311"/>
          </a:xfrm>
          <a:prstGeom prst="rect">
            <a:avLst/>
          </a:prstGeom>
          <a:noFill/>
        </p:spPr>
        <p:txBody>
          <a:bodyPr wrap="square">
            <a:spAutoFit/>
          </a:bodyPr>
          <a:lstStyle/>
          <a:p>
            <a:pPr algn="just"/>
            <a:r>
              <a:rPr lang="es-ES" sz="2400" b="0" i="0" dirty="0">
                <a:solidFill>
                  <a:srgbClr val="002060"/>
                </a:solidFill>
                <a:effectLst/>
                <a:latin typeface="Arial" panose="020B0604020202020204" pitchFamily="34" charset="0"/>
                <a:cs typeface="Arial" panose="020B0604020202020204" pitchFamily="34" charset="0"/>
              </a:rPr>
              <a:t>La aparición de la responsabilidad en el ámbito local aparece por primera vez en nuestra legislación en la </a:t>
            </a:r>
            <a:r>
              <a:rPr lang="es-ES" sz="2400" b="1" i="0" dirty="0">
                <a:solidFill>
                  <a:srgbClr val="002060"/>
                </a:solidFill>
                <a:effectLst/>
                <a:latin typeface="Arial" panose="020B0604020202020204" pitchFamily="34" charset="0"/>
                <a:cs typeface="Arial" panose="020B0604020202020204" pitchFamily="34" charset="0"/>
              </a:rPr>
              <a:t>Constitución de 1931</a:t>
            </a:r>
            <a:r>
              <a:rPr lang="es-ES" sz="2400" b="0" i="0" dirty="0">
                <a:solidFill>
                  <a:srgbClr val="002060"/>
                </a:solidFill>
                <a:effectLst/>
                <a:latin typeface="Arial" panose="020B0604020202020204" pitchFamily="34" charset="0"/>
                <a:cs typeface="Arial" panose="020B0604020202020204" pitchFamily="34" charset="0"/>
              </a:rPr>
              <a:t>, que </a:t>
            </a:r>
            <a:r>
              <a:rPr lang="es-ES" sz="2400" dirty="0">
                <a:solidFill>
                  <a:srgbClr val="002060"/>
                </a:solidFill>
                <a:latin typeface="Arial" panose="020B0604020202020204" pitchFamily="34" charset="0"/>
                <a:cs typeface="Arial" panose="020B0604020202020204" pitchFamily="34" charset="0"/>
              </a:rPr>
              <a:t>la incluyó</a:t>
            </a:r>
            <a:r>
              <a:rPr lang="es-ES" sz="2400" b="0" i="0" dirty="0">
                <a:solidFill>
                  <a:srgbClr val="002060"/>
                </a:solidFill>
                <a:effectLst/>
                <a:latin typeface="Arial" panose="020B0604020202020204" pitchFamily="34" charset="0"/>
                <a:cs typeface="Arial" panose="020B0604020202020204" pitchFamily="34" charset="0"/>
              </a:rPr>
              <a:t> en su art. 41 : </a:t>
            </a:r>
            <a:r>
              <a:rPr lang="es-ES" sz="2400" i="1" dirty="0">
                <a:solidFill>
                  <a:srgbClr val="002060"/>
                </a:solidFill>
                <a:latin typeface="Arial" panose="020B0604020202020204" pitchFamily="34" charset="0"/>
                <a:cs typeface="Arial" panose="020B0604020202020204" pitchFamily="34" charset="0"/>
              </a:rPr>
              <a:t>”</a:t>
            </a:r>
            <a:r>
              <a:rPr lang="es-ES" sz="2400" b="0" i="1" dirty="0">
                <a:solidFill>
                  <a:srgbClr val="002060"/>
                </a:solidFill>
                <a:effectLst/>
                <a:latin typeface="Arial" panose="020B0604020202020204" pitchFamily="34" charset="0"/>
                <a:cs typeface="Arial" panose="020B0604020202020204" pitchFamily="34" charset="0"/>
              </a:rPr>
              <a:t>Si el funcionario público, en el ejercicio de su cargo, infringe sus deberes con perjuicio de tercero, el Estado o la Corporación a quien sirva serán subsidiariamente responsables de los daños y perjuicios consiguientes, conforme determina la </a:t>
            </a:r>
            <a:r>
              <a:rPr lang="es-ES" sz="2400" b="0" i="1">
                <a:solidFill>
                  <a:srgbClr val="002060"/>
                </a:solidFill>
                <a:effectLst/>
                <a:latin typeface="Arial" panose="020B0604020202020204" pitchFamily="34" charset="0"/>
                <a:cs typeface="Arial" panose="020B0604020202020204" pitchFamily="34" charset="0"/>
              </a:rPr>
              <a:t>Ley”.</a:t>
            </a:r>
          </a:p>
          <a:p>
            <a:pPr algn="just"/>
            <a:endParaRPr lang="es-ES" sz="2400" i="1">
              <a:solidFill>
                <a:srgbClr val="002060"/>
              </a:solidFill>
              <a:latin typeface="Arial" panose="020B0604020202020204" pitchFamily="34" charset="0"/>
              <a:cs typeface="Arial" panose="020B0604020202020204" pitchFamily="34" charset="0"/>
            </a:endParaRPr>
          </a:p>
          <a:p>
            <a:pPr algn="just"/>
            <a:r>
              <a:rPr lang="es-ES" sz="2400" b="0" i="0">
                <a:solidFill>
                  <a:srgbClr val="002060"/>
                </a:solidFill>
                <a:effectLst/>
                <a:latin typeface="Arial" panose="020B0604020202020204" pitchFamily="34" charset="0"/>
                <a:cs typeface="Arial" panose="020B0604020202020204" pitchFamily="34" charset="0"/>
              </a:rPr>
              <a:t>Previsión </a:t>
            </a:r>
            <a:r>
              <a:rPr lang="es-ES" sz="2400" b="0" i="0" dirty="0">
                <a:solidFill>
                  <a:srgbClr val="002060"/>
                </a:solidFill>
                <a:effectLst/>
                <a:latin typeface="Arial" panose="020B0604020202020204" pitchFamily="34" charset="0"/>
                <a:cs typeface="Arial" panose="020B0604020202020204" pitchFamily="34" charset="0"/>
              </a:rPr>
              <a:t>que halló su concreción en la </a:t>
            </a:r>
            <a:r>
              <a:rPr lang="es-ES" sz="2400" b="1" i="0" dirty="0">
                <a:solidFill>
                  <a:srgbClr val="002060"/>
                </a:solidFill>
                <a:effectLst/>
                <a:latin typeface="Arial" panose="020B0604020202020204" pitchFamily="34" charset="0"/>
                <a:cs typeface="Arial" panose="020B0604020202020204" pitchFamily="34" charset="0"/>
              </a:rPr>
              <a:t>Ley Municipal de 10.7.35, cuyo texto articulado es de </a:t>
            </a:r>
            <a:r>
              <a:rPr lang="es-ES" sz="2400" b="1" i="0">
                <a:solidFill>
                  <a:srgbClr val="002060"/>
                </a:solidFill>
                <a:effectLst/>
                <a:latin typeface="Arial" panose="020B0604020202020204" pitchFamily="34" charset="0"/>
                <a:cs typeface="Arial" panose="020B0604020202020204" pitchFamily="34" charset="0"/>
              </a:rPr>
              <a:t>31.10.35.</a:t>
            </a:r>
          </a:p>
          <a:p>
            <a:pPr algn="just"/>
            <a:endParaRPr lang="es-ES" sz="2400" b="1">
              <a:solidFill>
                <a:srgbClr val="002060"/>
              </a:solidFill>
              <a:latin typeface="Arial" panose="020B0604020202020204" pitchFamily="34" charset="0"/>
              <a:cs typeface="Arial" panose="020B0604020202020204" pitchFamily="34" charset="0"/>
            </a:endParaRPr>
          </a:p>
          <a:p>
            <a:pPr algn="just"/>
            <a:r>
              <a:rPr lang="es-ES" sz="2400" b="0" i="0">
                <a:solidFill>
                  <a:srgbClr val="002060"/>
                </a:solidFill>
                <a:effectLst/>
                <a:latin typeface="Arial" panose="020B0604020202020204" pitchFamily="34" charset="0"/>
                <a:cs typeface="Arial" panose="020B0604020202020204" pitchFamily="34" charset="0"/>
              </a:rPr>
              <a:t>La </a:t>
            </a:r>
            <a:r>
              <a:rPr lang="es-ES" sz="2400" b="0" i="0" dirty="0">
                <a:solidFill>
                  <a:srgbClr val="002060"/>
                </a:solidFill>
                <a:effectLst/>
                <a:latin typeface="Arial" panose="020B0604020202020204" pitchFamily="34" charset="0"/>
                <a:cs typeface="Arial" panose="020B0604020202020204" pitchFamily="34" charset="0"/>
              </a:rPr>
              <a:t>Base 25 y el art. 209 establecían: </a:t>
            </a:r>
            <a:r>
              <a:rPr lang="es-ES" sz="2400" i="1" dirty="0">
                <a:solidFill>
                  <a:srgbClr val="002060"/>
                </a:solidFill>
                <a:latin typeface="Arial" panose="020B0604020202020204" pitchFamily="34" charset="0"/>
                <a:cs typeface="Arial" panose="020B0604020202020204" pitchFamily="34" charset="0"/>
              </a:rPr>
              <a:t>”</a:t>
            </a:r>
            <a:r>
              <a:rPr lang="es-ES" sz="2400" b="1" i="1" u="sng" dirty="0">
                <a:solidFill>
                  <a:srgbClr val="002060"/>
                </a:solidFill>
                <a:effectLst/>
                <a:latin typeface="Arial" panose="020B0604020202020204" pitchFamily="34" charset="0"/>
                <a:cs typeface="Arial" panose="020B0604020202020204" pitchFamily="34" charset="0"/>
              </a:rPr>
              <a:t>Las entidades municipales responderán civilmente de los perjuicios y daños que al derecho de los particulares irrogue la actuación de sus órganos de gobierno o la de sus funcionarios en la esfera de sus atribuciones respectivas, directa o subsidiariamente, según los casos”.</a:t>
            </a:r>
            <a:endParaRPr lang="es-ES" sz="2400" b="1" u="sng"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55080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3B9311-177B-6FE8-DC65-DE93C896CF2B}"/>
              </a:ext>
            </a:extLst>
          </p:cNvPr>
          <p:cNvSpPr>
            <a:spLocks noChangeArrowheads="1"/>
          </p:cNvSpPr>
          <p:nvPr/>
        </p:nvSpPr>
        <p:spPr bwMode="auto">
          <a:xfrm>
            <a:off x="741681" y="1443842"/>
            <a:ext cx="1118616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Comencemos por la Constitución</a:t>
            </a:r>
          </a:p>
          <a:p>
            <a:pPr marL="0" marR="0" lvl="0" indent="0" algn="l" defTabSz="914400" rtl="0" eaLnBrk="0" fontAlgn="base" latinLnBrk="0" hangingPunct="0">
              <a:lnSpc>
                <a:spcPct val="100000"/>
              </a:lnSpc>
              <a:spcBef>
                <a:spcPct val="0"/>
              </a:spcBef>
              <a:spcAft>
                <a:spcPct val="0"/>
              </a:spcAft>
              <a:buClrTx/>
              <a:buSzTx/>
              <a:buFontTx/>
              <a:buNone/>
              <a:tabLst/>
            </a:pPr>
            <a:endParaRPr lang="es-ES" altLang="es-ES" sz="2800" dirty="0">
              <a:solidFill>
                <a:srgbClr val="00206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El art. </a:t>
            </a:r>
            <a:r>
              <a:rPr kumimoji="0" lang="es-ES" altLang="es-ES" sz="28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106.2 CE </a:t>
            </a:r>
            <a:r>
              <a:rPr kumimoji="0" lang="es-ES" altLang="es-ES" sz="2800" b="0" i="0" u="none" strike="noStrike" cap="none" normalizeH="0" baseline="0">
                <a:ln>
                  <a:noFill/>
                </a:ln>
                <a:solidFill>
                  <a:srgbClr val="002060"/>
                </a:solidFill>
                <a:effectLst/>
                <a:latin typeface="Arial" panose="020B0604020202020204" pitchFamily="34" charset="0"/>
                <a:cs typeface="Arial" panose="020B0604020202020204" pitchFamily="34" charset="0"/>
              </a:rPr>
              <a:t>establece: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28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s-ES" altLang="es-ES" sz="2800" dirty="0">
                <a:solidFill>
                  <a:srgbClr val="002060"/>
                </a:solidFill>
                <a:latin typeface="Arial" panose="020B0604020202020204" pitchFamily="34" charset="0"/>
                <a:cs typeface="Arial" panose="020B0604020202020204" pitchFamily="34" charset="0"/>
              </a:rPr>
              <a:t>“</a:t>
            </a:r>
            <a:r>
              <a:rPr kumimoji="0" lang="es-ES" altLang="es-ES" sz="28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Los particulares, en los términos establecidos por la Ley, </a:t>
            </a:r>
            <a:r>
              <a:rPr kumimoji="0" lang="es-ES" altLang="es-ES" sz="2800" b="1" i="0" u="sng" strike="noStrike" cap="none" normalizeH="0" baseline="0" dirty="0">
                <a:ln>
                  <a:noFill/>
                </a:ln>
                <a:solidFill>
                  <a:srgbClr val="002060"/>
                </a:solidFill>
                <a:effectLst/>
                <a:latin typeface="Arial" panose="020B0604020202020204" pitchFamily="34" charset="0"/>
                <a:cs typeface="Arial" panose="020B0604020202020204" pitchFamily="34" charset="0"/>
              </a:rPr>
              <a:t>tendrán derecho a ser indemnizados por toda lesión que sufran en cualquiera de sus bienes y derechos</a:t>
            </a:r>
            <a:r>
              <a:rPr kumimoji="0" lang="es-ES" altLang="es-ES" sz="28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 salvo en los casos de fuerza mayor, siempre que la lesión sea consecuencia del </a:t>
            </a:r>
            <a:r>
              <a:rPr kumimoji="0" lang="es-ES" altLang="es-ES" sz="2800" b="1" i="0" u="sng" strike="noStrike" cap="none" normalizeH="0" baseline="0" dirty="0">
                <a:ln>
                  <a:noFill/>
                </a:ln>
                <a:solidFill>
                  <a:srgbClr val="002060"/>
                </a:solidFill>
                <a:effectLst/>
                <a:latin typeface="Arial" panose="020B0604020202020204" pitchFamily="34" charset="0"/>
                <a:cs typeface="Arial" panose="020B0604020202020204" pitchFamily="34" charset="0"/>
              </a:rPr>
              <a:t>funcionamiento de los servicios públicos</a:t>
            </a:r>
            <a:r>
              <a:rPr kumimoji="0" lang="es-ES" altLang="es-ES" sz="2800" b="0" i="0" u="sng" strike="noStrike" cap="none" normalizeH="0" baseline="0" dirty="0">
                <a:ln>
                  <a:noFill/>
                </a:ln>
                <a:solidFill>
                  <a:srgbClr val="002060"/>
                </a:solidFill>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217127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E49D7415-2F11-44C2-B6AA-13A25B681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os personas sujetando sus manos entre sí">
            <a:extLst>
              <a:ext uri="{FF2B5EF4-FFF2-40B4-BE49-F238E27FC236}">
                <a16:creationId xmlns:a16="http://schemas.microsoft.com/office/drawing/2014/main" id="{553F62C3-53BE-33FE-6FC1-25093C09F61A}"/>
              </a:ext>
            </a:extLst>
          </p:cNvPr>
          <p:cNvPicPr>
            <a:picLocks noChangeAspect="1"/>
          </p:cNvPicPr>
          <p:nvPr/>
        </p:nvPicPr>
        <p:blipFill>
          <a:blip r:embed="rId2"/>
          <a:srcRect l="17532" r="23639" b="-1"/>
          <a:stretch/>
        </p:blipFill>
        <p:spPr>
          <a:xfrm>
            <a:off x="20" y="10"/>
            <a:ext cx="6044164" cy="6857990"/>
          </a:xfrm>
          <a:prstGeom prst="rect">
            <a:avLst/>
          </a:prstGeom>
        </p:spPr>
      </p:pic>
      <p:sp>
        <p:nvSpPr>
          <p:cNvPr id="3" name="CuadroTexto 2">
            <a:extLst>
              <a:ext uri="{FF2B5EF4-FFF2-40B4-BE49-F238E27FC236}">
                <a16:creationId xmlns:a16="http://schemas.microsoft.com/office/drawing/2014/main" id="{7A432DB9-B44F-332D-34A1-8771BE51FF05}"/>
              </a:ext>
            </a:extLst>
          </p:cNvPr>
          <p:cNvSpPr txBox="1"/>
          <p:nvPr/>
        </p:nvSpPr>
        <p:spPr>
          <a:xfrm>
            <a:off x="6696186" y="855407"/>
            <a:ext cx="4800600" cy="5287363"/>
          </a:xfrm>
          <a:prstGeom prst="rect">
            <a:avLst/>
          </a:prstGeom>
        </p:spPr>
        <p:txBody>
          <a:bodyPr vert="horz" lIns="91440" tIns="45720" rIns="91440" bIns="45720" rtlCol="0">
            <a:noAutofit/>
          </a:bodyPr>
          <a:lstStyle/>
          <a:p>
            <a:pPr indent="-228600" algn="just">
              <a:lnSpc>
                <a:spcPct val="110000"/>
              </a:lnSpc>
              <a:spcAft>
                <a:spcPts val="600"/>
              </a:spcAft>
              <a:buFont typeface="Arial" panose="020B0604020202020204" pitchFamily="34" charset="0"/>
              <a:buChar char="•"/>
            </a:pPr>
            <a:r>
              <a:rPr lang="en-US" sz="2400" b="0" i="0" dirty="0">
                <a:solidFill>
                  <a:srgbClr val="002060"/>
                </a:solidFill>
                <a:effectLst/>
              </a:rPr>
              <a:t>En </a:t>
            </a:r>
            <a:r>
              <a:rPr lang="en-US" sz="2400" b="0" i="0" dirty="0" err="1">
                <a:solidFill>
                  <a:srgbClr val="002060"/>
                </a:solidFill>
                <a:effectLst/>
              </a:rPr>
              <a:t>el</a:t>
            </a:r>
            <a:r>
              <a:rPr lang="en-US" sz="2400" b="0" i="0" dirty="0">
                <a:solidFill>
                  <a:srgbClr val="002060"/>
                </a:solidFill>
                <a:effectLst/>
              </a:rPr>
              <a:t> </a:t>
            </a:r>
            <a:r>
              <a:rPr lang="en-US" sz="2400" b="0" i="0" dirty="0" err="1">
                <a:solidFill>
                  <a:srgbClr val="002060"/>
                </a:solidFill>
                <a:effectLst/>
              </a:rPr>
              <a:t>sistema</a:t>
            </a:r>
            <a:r>
              <a:rPr lang="en-US" sz="2400" b="0" i="0" dirty="0">
                <a:solidFill>
                  <a:srgbClr val="002060"/>
                </a:solidFill>
                <a:effectLst/>
              </a:rPr>
              <a:t> de </a:t>
            </a:r>
            <a:r>
              <a:rPr lang="en-US" sz="2400" b="0" i="0" dirty="0" err="1">
                <a:solidFill>
                  <a:srgbClr val="002060"/>
                </a:solidFill>
                <a:effectLst/>
              </a:rPr>
              <a:t>responsabilidad</a:t>
            </a:r>
            <a:r>
              <a:rPr lang="en-US" sz="2400" b="0" i="0" dirty="0">
                <a:solidFill>
                  <a:srgbClr val="002060"/>
                </a:solidFill>
                <a:effectLst/>
              </a:rPr>
              <a:t> patrimonial </a:t>
            </a:r>
            <a:r>
              <a:rPr lang="en-US" sz="2400" b="0" i="0" dirty="0" err="1">
                <a:solidFill>
                  <a:srgbClr val="002060"/>
                </a:solidFill>
                <a:effectLst/>
              </a:rPr>
              <a:t>español</a:t>
            </a:r>
            <a:r>
              <a:rPr lang="en-US" sz="2400" b="0" i="0" dirty="0">
                <a:solidFill>
                  <a:srgbClr val="002060"/>
                </a:solidFill>
                <a:effectLst/>
              </a:rPr>
              <a:t> </a:t>
            </a:r>
            <a:r>
              <a:rPr lang="en-US" sz="2400" b="1" i="0" u="sng" dirty="0">
                <a:solidFill>
                  <a:srgbClr val="002060"/>
                </a:solidFill>
                <a:effectLst/>
              </a:rPr>
              <a:t>no es </a:t>
            </a:r>
            <a:r>
              <a:rPr lang="en-US" sz="2400" b="1" i="0" u="sng" dirty="0" err="1">
                <a:solidFill>
                  <a:srgbClr val="002060"/>
                </a:solidFill>
                <a:effectLst/>
              </a:rPr>
              <a:t>preciso</a:t>
            </a:r>
            <a:r>
              <a:rPr lang="en-US" sz="2400" b="0" i="0" dirty="0">
                <a:solidFill>
                  <a:srgbClr val="002060"/>
                </a:solidFill>
                <a:effectLst/>
              </a:rPr>
              <a:t>, a </a:t>
            </a:r>
            <a:r>
              <a:rPr lang="en-US" sz="2400" b="0" i="0" dirty="0" err="1">
                <a:solidFill>
                  <a:srgbClr val="002060"/>
                </a:solidFill>
                <a:effectLst/>
              </a:rPr>
              <a:t>diferencia</a:t>
            </a:r>
            <a:r>
              <a:rPr lang="en-US" sz="2400" b="0" i="0" dirty="0">
                <a:solidFill>
                  <a:srgbClr val="002060"/>
                </a:solidFill>
                <a:effectLst/>
              </a:rPr>
              <a:t> de lo que </a:t>
            </a:r>
            <a:r>
              <a:rPr lang="en-US" sz="2400" b="0" i="0" dirty="0" err="1">
                <a:solidFill>
                  <a:srgbClr val="002060"/>
                </a:solidFill>
                <a:effectLst/>
              </a:rPr>
              <a:t>ocurre</a:t>
            </a:r>
            <a:r>
              <a:rPr lang="en-US" sz="2400" b="0" i="0" dirty="0">
                <a:solidFill>
                  <a:srgbClr val="002060"/>
                </a:solidFill>
                <a:effectLst/>
              </a:rPr>
              <a:t> </a:t>
            </a:r>
            <a:r>
              <a:rPr lang="en-US" sz="2400" b="0" i="0" dirty="0" err="1">
                <a:solidFill>
                  <a:srgbClr val="002060"/>
                </a:solidFill>
                <a:effectLst/>
              </a:rPr>
              <a:t>en</a:t>
            </a:r>
            <a:r>
              <a:rPr lang="en-US" sz="2400" b="0" i="0" dirty="0">
                <a:solidFill>
                  <a:srgbClr val="002060"/>
                </a:solidFill>
                <a:effectLst/>
              </a:rPr>
              <a:t> Derecho civil, </a:t>
            </a:r>
            <a:r>
              <a:rPr lang="en-US" sz="2400" b="1" i="0" u="sng" dirty="0">
                <a:solidFill>
                  <a:srgbClr val="002060"/>
                </a:solidFill>
                <a:effectLst/>
              </a:rPr>
              <a:t>que </a:t>
            </a:r>
            <a:r>
              <a:rPr lang="en-US" sz="2400" b="1" i="0" u="sng" dirty="0" err="1">
                <a:solidFill>
                  <a:srgbClr val="002060"/>
                </a:solidFill>
                <a:effectLst/>
              </a:rPr>
              <a:t>medie</a:t>
            </a:r>
            <a:r>
              <a:rPr lang="en-US" sz="2400" b="1" i="0" u="sng" dirty="0">
                <a:solidFill>
                  <a:srgbClr val="002060"/>
                </a:solidFill>
                <a:effectLst/>
              </a:rPr>
              <a:t> culpa o </a:t>
            </a:r>
            <a:r>
              <a:rPr lang="en-US" sz="2400" b="1" i="0" u="sng" dirty="0" err="1">
                <a:solidFill>
                  <a:srgbClr val="002060"/>
                </a:solidFill>
                <a:effectLst/>
              </a:rPr>
              <a:t>negligencia</a:t>
            </a:r>
            <a:r>
              <a:rPr lang="en-US" sz="2400" b="1" i="0" u="sng" dirty="0">
                <a:solidFill>
                  <a:srgbClr val="002060"/>
                </a:solidFill>
                <a:effectLst/>
              </a:rPr>
              <a:t> </a:t>
            </a:r>
            <a:r>
              <a:rPr lang="en-US" sz="2400" b="1" i="0" dirty="0">
                <a:solidFill>
                  <a:srgbClr val="002060"/>
                </a:solidFill>
                <a:effectLst/>
              </a:rPr>
              <a:t>del </a:t>
            </a:r>
            <a:r>
              <a:rPr lang="en-US" sz="2400" b="1" i="0" dirty="0" err="1">
                <a:solidFill>
                  <a:srgbClr val="002060"/>
                </a:solidFill>
                <a:effectLst/>
              </a:rPr>
              <a:t>causante</a:t>
            </a:r>
            <a:r>
              <a:rPr lang="en-US" sz="2400" b="1" i="0" dirty="0">
                <a:solidFill>
                  <a:srgbClr val="002060"/>
                </a:solidFill>
                <a:effectLst/>
              </a:rPr>
              <a:t> para que </a:t>
            </a:r>
            <a:r>
              <a:rPr lang="en-US" sz="2400" b="1" i="0" dirty="0" err="1">
                <a:solidFill>
                  <a:srgbClr val="002060"/>
                </a:solidFill>
                <a:effectLst/>
              </a:rPr>
              <a:t>exista</a:t>
            </a:r>
            <a:r>
              <a:rPr lang="en-US" sz="2400" b="1" i="0" dirty="0">
                <a:solidFill>
                  <a:srgbClr val="002060"/>
                </a:solidFill>
                <a:effectLst/>
              </a:rPr>
              <a:t> </a:t>
            </a:r>
            <a:r>
              <a:rPr lang="en-US" sz="2400" b="1" i="0" dirty="0" err="1">
                <a:solidFill>
                  <a:srgbClr val="002060"/>
                </a:solidFill>
                <a:effectLst/>
              </a:rPr>
              <a:t>indemnización</a:t>
            </a:r>
            <a:r>
              <a:rPr lang="en-US" sz="2400" b="0" i="0" dirty="0">
                <a:solidFill>
                  <a:srgbClr val="002060"/>
                </a:solidFill>
                <a:effectLst/>
              </a:rPr>
              <a:t>, </a:t>
            </a:r>
            <a:r>
              <a:rPr lang="en-US" sz="2400" b="0" i="0" dirty="0" err="1">
                <a:solidFill>
                  <a:srgbClr val="002060"/>
                </a:solidFill>
                <a:effectLst/>
              </a:rPr>
              <a:t>siendo</a:t>
            </a:r>
            <a:r>
              <a:rPr lang="en-US" sz="2400" b="0" i="0" dirty="0">
                <a:solidFill>
                  <a:srgbClr val="002060"/>
                </a:solidFill>
                <a:effectLst/>
              </a:rPr>
              <a:t> </a:t>
            </a:r>
            <a:r>
              <a:rPr lang="en-US" sz="2400" b="0" i="0" dirty="0" err="1">
                <a:solidFill>
                  <a:srgbClr val="002060"/>
                </a:solidFill>
                <a:effectLst/>
              </a:rPr>
              <a:t>suficiente</a:t>
            </a:r>
            <a:r>
              <a:rPr lang="en-US" sz="2400" b="0" i="0" dirty="0">
                <a:solidFill>
                  <a:srgbClr val="002060"/>
                </a:solidFill>
                <a:effectLst/>
              </a:rPr>
              <a:t>, </a:t>
            </a:r>
            <a:r>
              <a:rPr lang="en-US" sz="2400" b="0" i="0" dirty="0" err="1">
                <a:solidFill>
                  <a:srgbClr val="002060"/>
                </a:solidFill>
                <a:effectLst/>
              </a:rPr>
              <a:t>en</a:t>
            </a:r>
            <a:r>
              <a:rPr lang="en-US" sz="2400" b="0" i="0" dirty="0">
                <a:solidFill>
                  <a:srgbClr val="002060"/>
                </a:solidFill>
                <a:effectLst/>
              </a:rPr>
              <a:t> palabras de la </a:t>
            </a:r>
            <a:r>
              <a:rPr lang="en-US" sz="2400" b="0" i="0" dirty="0" err="1">
                <a:solidFill>
                  <a:srgbClr val="002060"/>
                </a:solidFill>
                <a:effectLst/>
              </a:rPr>
              <a:t>derogada</a:t>
            </a:r>
            <a:r>
              <a:rPr lang="en-US" sz="2400" b="0" i="0" dirty="0">
                <a:solidFill>
                  <a:srgbClr val="002060"/>
                </a:solidFill>
                <a:effectLst/>
              </a:rPr>
              <a:t>  </a:t>
            </a:r>
            <a:r>
              <a:rPr lang="en-US" sz="2400" b="0" i="0" u="none" strike="noStrike" dirty="0">
                <a:solidFill>
                  <a:srgbClr val="002060"/>
                </a:solidFill>
                <a:effectLst/>
              </a:rPr>
              <a:t>Ley 30/1992</a:t>
            </a:r>
            <a:r>
              <a:rPr lang="en-US" sz="2400" b="0" i="0" dirty="0">
                <a:solidFill>
                  <a:srgbClr val="002060"/>
                </a:solidFill>
                <a:effectLst/>
              </a:rPr>
              <a:t>, que </a:t>
            </a:r>
            <a:r>
              <a:rPr lang="en-US" sz="2400" b="0" i="0" dirty="0" err="1">
                <a:solidFill>
                  <a:srgbClr val="002060"/>
                </a:solidFill>
                <a:effectLst/>
              </a:rPr>
              <a:t>el</a:t>
            </a:r>
            <a:r>
              <a:rPr lang="en-US" sz="2400" b="0" i="0" dirty="0">
                <a:solidFill>
                  <a:srgbClr val="002060"/>
                </a:solidFill>
                <a:effectLst/>
              </a:rPr>
              <a:t> </a:t>
            </a:r>
            <a:r>
              <a:rPr lang="en-US" sz="2400" b="0" i="0" dirty="0" err="1">
                <a:solidFill>
                  <a:srgbClr val="002060"/>
                </a:solidFill>
                <a:effectLst/>
              </a:rPr>
              <a:t>daño</a:t>
            </a:r>
            <a:r>
              <a:rPr lang="en-US" sz="2400" b="0" i="0" dirty="0">
                <a:solidFill>
                  <a:srgbClr val="002060"/>
                </a:solidFill>
                <a:effectLst/>
              </a:rPr>
              <a:t> sea </a:t>
            </a:r>
            <a:r>
              <a:rPr lang="en-US" sz="2400" b="0" i="0" u="sng" dirty="0" err="1">
                <a:solidFill>
                  <a:srgbClr val="002060"/>
                </a:solidFill>
                <a:effectLst/>
              </a:rPr>
              <a:t>consecuencia</a:t>
            </a:r>
            <a:r>
              <a:rPr lang="en-US" sz="2400" b="0" i="0" u="sng" dirty="0">
                <a:solidFill>
                  <a:srgbClr val="002060"/>
                </a:solidFill>
                <a:effectLst/>
              </a:rPr>
              <a:t> del </a:t>
            </a:r>
            <a:r>
              <a:rPr lang="en-US" sz="2400" b="0" i="0" u="sng" dirty="0" err="1">
                <a:solidFill>
                  <a:srgbClr val="002060"/>
                </a:solidFill>
                <a:effectLst/>
              </a:rPr>
              <a:t>funcionamiento</a:t>
            </a:r>
            <a:r>
              <a:rPr lang="en-US" sz="2400" b="0" i="0" u="sng" dirty="0">
                <a:solidFill>
                  <a:srgbClr val="002060"/>
                </a:solidFill>
                <a:effectLst/>
              </a:rPr>
              <a:t> normal o anormal de </a:t>
            </a:r>
            <a:r>
              <a:rPr lang="en-US" sz="2400" b="0" i="0" u="sng" dirty="0" err="1">
                <a:solidFill>
                  <a:srgbClr val="002060"/>
                </a:solidFill>
                <a:effectLst/>
              </a:rPr>
              <a:t>los</a:t>
            </a:r>
            <a:r>
              <a:rPr lang="en-US" sz="2400" b="0" i="0" u="sng" dirty="0">
                <a:solidFill>
                  <a:srgbClr val="002060"/>
                </a:solidFill>
                <a:effectLst/>
              </a:rPr>
              <a:t> </a:t>
            </a:r>
            <a:r>
              <a:rPr lang="en-US" sz="2400" b="0" i="0" u="sng" dirty="0" err="1">
                <a:solidFill>
                  <a:srgbClr val="002060"/>
                </a:solidFill>
                <a:effectLst/>
              </a:rPr>
              <a:t>servicios</a:t>
            </a:r>
            <a:r>
              <a:rPr lang="en-US" sz="2400" b="0" i="0" u="sng" dirty="0">
                <a:solidFill>
                  <a:srgbClr val="002060"/>
                </a:solidFill>
                <a:effectLst/>
              </a:rPr>
              <a:t> </a:t>
            </a:r>
            <a:r>
              <a:rPr lang="en-US" sz="2400" b="0" i="0" u="sng" dirty="0" err="1">
                <a:solidFill>
                  <a:srgbClr val="002060"/>
                </a:solidFill>
                <a:effectLst/>
              </a:rPr>
              <a:t>públicos</a:t>
            </a:r>
            <a:r>
              <a:rPr lang="en-US" sz="2400" b="0" i="0" dirty="0">
                <a:solidFill>
                  <a:srgbClr val="002060"/>
                </a:solidFill>
                <a:effectLst/>
              </a:rPr>
              <a:t>.</a:t>
            </a:r>
            <a:endParaRPr lang="en-US" sz="2400" dirty="0">
              <a:solidFill>
                <a:srgbClr val="002060"/>
              </a:solidFill>
            </a:endParaRPr>
          </a:p>
        </p:txBody>
      </p:sp>
      <p:cxnSp>
        <p:nvCxnSpPr>
          <p:cNvPr id="15" name="Straight Connector 14">
            <a:extLst>
              <a:ext uri="{FF2B5EF4-FFF2-40B4-BE49-F238E27FC236}">
                <a16:creationId xmlns:a16="http://schemas.microsoft.com/office/drawing/2014/main" id="{511FC409-B3C2-4F68-865C-C5333D6F27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81300" y="723900"/>
            <a:ext cx="4610075"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810270D-76A7-44B3-9746-7EDF578860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81300" y="6142781"/>
            <a:ext cx="46100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9730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299A884-C143-6941-DD8F-29E286E1E93C}"/>
              </a:ext>
            </a:extLst>
          </p:cNvPr>
          <p:cNvSpPr txBox="1"/>
          <p:nvPr/>
        </p:nvSpPr>
        <p:spPr>
          <a:xfrm>
            <a:off x="614516" y="1093936"/>
            <a:ext cx="10805324" cy="4524315"/>
          </a:xfrm>
          <a:prstGeom prst="rect">
            <a:avLst/>
          </a:prstGeom>
          <a:noFill/>
        </p:spPr>
        <p:txBody>
          <a:bodyPr wrap="square">
            <a:spAutoFit/>
          </a:bodyPr>
          <a:lstStyle/>
          <a:p>
            <a:pPr algn="just"/>
            <a:r>
              <a:rPr lang="es-ES" sz="2400" b="0" i="0" dirty="0">
                <a:solidFill>
                  <a:srgbClr val="002060"/>
                </a:solidFill>
                <a:effectLst/>
                <a:latin typeface="Arial" panose="020B0604020202020204" pitchFamily="34" charset="0"/>
                <a:cs typeface="Arial" panose="020B0604020202020204" pitchFamily="34" charset="0"/>
              </a:rPr>
              <a:t>El elemento esencial en el sistema de responsabilidad administrativa española es el </a:t>
            </a:r>
            <a:r>
              <a:rPr lang="es-ES" sz="2400" b="1" i="0" dirty="0">
                <a:solidFill>
                  <a:srgbClr val="002060"/>
                </a:solidFill>
                <a:effectLst/>
                <a:latin typeface="Arial" panose="020B0604020202020204" pitchFamily="34" charset="0"/>
                <a:cs typeface="Arial" panose="020B0604020202020204" pitchFamily="34" charset="0"/>
              </a:rPr>
              <a:t>concepto de «lesión». </a:t>
            </a:r>
            <a:r>
              <a:rPr lang="es-ES" sz="2400" dirty="0">
                <a:solidFill>
                  <a:srgbClr val="002060"/>
                </a:solidFill>
                <a:latin typeface="Arial" panose="020B0604020202020204" pitchFamily="34" charset="0"/>
                <a:cs typeface="Arial" panose="020B0604020202020204" pitchFamily="34" charset="0"/>
              </a:rPr>
              <a:t>E</a:t>
            </a:r>
            <a:r>
              <a:rPr lang="es-ES" sz="2400" b="0" i="0" dirty="0">
                <a:solidFill>
                  <a:srgbClr val="002060"/>
                </a:solidFill>
                <a:effectLst/>
                <a:latin typeface="Arial" panose="020B0604020202020204" pitchFamily="34" charset="0"/>
                <a:cs typeface="Arial" panose="020B0604020202020204" pitchFamily="34" charset="0"/>
              </a:rPr>
              <a:t>xisten diferencias entre lesión y daño. </a:t>
            </a:r>
            <a:r>
              <a:rPr lang="es-ES" sz="2400" b="1" i="0" dirty="0">
                <a:solidFill>
                  <a:srgbClr val="002060"/>
                </a:solidFill>
                <a:effectLst/>
                <a:latin typeface="Arial" panose="020B0604020202020204" pitchFamily="34" charset="0"/>
                <a:cs typeface="Arial" panose="020B0604020202020204" pitchFamily="34" charset="0"/>
              </a:rPr>
              <a:t>La lesión es el daño antijurídico, esto es, el daño que el administrado no tiene el deber jurídico de soportar conforme a la ley, cabiendo también la indemnización por los denominados daños morales</a:t>
            </a:r>
            <a:r>
              <a:rPr lang="es-ES" sz="2400" b="0" i="0" dirty="0">
                <a:solidFill>
                  <a:srgbClr val="002060"/>
                </a:solidFill>
                <a:effectLst/>
                <a:latin typeface="Arial" panose="020B0604020202020204" pitchFamily="34" charset="0"/>
                <a:cs typeface="Arial" panose="020B0604020202020204" pitchFamily="34" charset="0"/>
              </a:rPr>
              <a:t>.</a:t>
            </a:r>
          </a:p>
          <a:p>
            <a:pPr algn="just"/>
            <a:br>
              <a:rPr lang="es-ES" sz="2400" dirty="0">
                <a:latin typeface="Arial" panose="020B0604020202020204" pitchFamily="34" charset="0"/>
                <a:cs typeface="Arial" panose="020B0604020202020204" pitchFamily="34" charset="0"/>
              </a:rPr>
            </a:br>
            <a:r>
              <a:rPr lang="es-ES" sz="2400" dirty="0">
                <a:solidFill>
                  <a:srgbClr val="002060"/>
                </a:solidFill>
                <a:latin typeface="Arial" panose="020B0604020202020204" pitchFamily="34" charset="0"/>
                <a:cs typeface="Arial" panose="020B0604020202020204" pitchFamily="34" charset="0"/>
              </a:rPr>
              <a:t>L</a:t>
            </a:r>
            <a:r>
              <a:rPr lang="es-ES" sz="2400" b="0" i="0" dirty="0">
                <a:solidFill>
                  <a:srgbClr val="002060"/>
                </a:solidFill>
                <a:effectLst/>
                <a:latin typeface="Arial" panose="020B0604020202020204" pitchFamily="34" charset="0"/>
                <a:cs typeface="Arial" panose="020B0604020202020204" pitchFamily="34" charset="0"/>
              </a:rPr>
              <a:t>a Administración puede responder tanto por </a:t>
            </a:r>
            <a:r>
              <a:rPr lang="es-ES" sz="2400" b="1" i="0" dirty="0">
                <a:solidFill>
                  <a:srgbClr val="002060"/>
                </a:solidFill>
                <a:effectLst/>
                <a:latin typeface="Arial" panose="020B0604020202020204" pitchFamily="34" charset="0"/>
                <a:cs typeface="Arial" panose="020B0604020202020204" pitchFamily="34" charset="0"/>
              </a:rPr>
              <a:t>acción como por omisión</a:t>
            </a:r>
            <a:r>
              <a:rPr lang="es-ES" sz="2400" b="0" i="0">
                <a:solidFill>
                  <a:srgbClr val="002060"/>
                </a:solidFill>
                <a:effectLst/>
                <a:latin typeface="Arial" panose="020B0604020202020204" pitchFamily="34" charset="0"/>
                <a:cs typeface="Arial" panose="020B0604020202020204" pitchFamily="34" charset="0"/>
              </a:rPr>
              <a:t>. </a:t>
            </a:r>
          </a:p>
          <a:p>
            <a:pPr algn="just"/>
            <a:endParaRPr lang="es-ES" sz="2400">
              <a:solidFill>
                <a:srgbClr val="002060"/>
              </a:solidFill>
              <a:latin typeface="Arial" panose="020B0604020202020204" pitchFamily="34" charset="0"/>
              <a:cs typeface="Arial" panose="020B0604020202020204" pitchFamily="34" charset="0"/>
            </a:endParaRPr>
          </a:p>
          <a:p>
            <a:pPr algn="just"/>
            <a:r>
              <a:rPr lang="es-ES" sz="2400" b="0" i="0">
                <a:solidFill>
                  <a:srgbClr val="002060"/>
                </a:solidFill>
                <a:effectLst/>
                <a:latin typeface="Arial" panose="020B0604020202020204" pitchFamily="34" charset="0"/>
                <a:cs typeface="Arial" panose="020B0604020202020204" pitchFamily="34" charset="0"/>
              </a:rPr>
              <a:t>De </a:t>
            </a:r>
            <a:r>
              <a:rPr lang="es-ES" sz="2400" b="0" i="0" dirty="0">
                <a:solidFill>
                  <a:srgbClr val="002060"/>
                </a:solidFill>
                <a:effectLst/>
                <a:latin typeface="Arial" panose="020B0604020202020204" pitchFamily="34" charset="0"/>
                <a:cs typeface="Arial" panose="020B0604020202020204" pitchFamily="34" charset="0"/>
              </a:rPr>
              <a:t>esta manera, se ha llegado a condenar a la Administración por incumplir sus deberes de inspección urbanística (STS de 28 de junio de 1983), o por dejación de la autoridad administrativa, al no impedir la invasión de una concesión marisquera (STS de 16 de diciembre de 1983).</a:t>
            </a:r>
            <a:endParaRPr lang="es-E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3576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ECCB0B1-BFBC-7C5E-903B-EAA803F473B9}"/>
              </a:ext>
            </a:extLst>
          </p:cNvPr>
          <p:cNvSpPr txBox="1"/>
          <p:nvPr/>
        </p:nvSpPr>
        <p:spPr>
          <a:xfrm>
            <a:off x="628650" y="1277112"/>
            <a:ext cx="10934700" cy="4154984"/>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sz="2400" b="0" i="0" u="none" strike="noStrike" cap="none" normalizeH="0" baseline="0">
                <a:ln>
                  <a:noFill/>
                </a:ln>
                <a:solidFill>
                  <a:srgbClr val="002060"/>
                </a:solidFill>
                <a:effectLst/>
                <a:latin typeface="Arial" panose="020B0604020202020204" pitchFamily="34" charset="0"/>
                <a:cs typeface="Arial" panose="020B0604020202020204" pitchFamily="34" charset="0"/>
              </a:rPr>
              <a:t>En </a:t>
            </a:r>
            <a:r>
              <a:rPr kumimoji="0" lang="es-ES" altLang="es-ES" sz="24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la </a:t>
            </a:r>
            <a:r>
              <a:rPr kumimoji="0" lang="es-ES" altLang="es-ES" sz="24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sentencia del Tribunal Supremo de 13 de octubre de 1998</a:t>
            </a:r>
            <a:r>
              <a:rPr kumimoji="0" lang="es-ES" altLang="es-ES" sz="24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el Tribunal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sz="24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razona que: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altLang="es-ES" sz="24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s-ES" altLang="es-ES" sz="2400" i="1" dirty="0">
                <a:solidFill>
                  <a:srgbClr val="002060"/>
                </a:solidFill>
                <a:latin typeface="Arial" panose="020B0604020202020204" pitchFamily="34" charset="0"/>
              </a:rPr>
              <a:t>“</a:t>
            </a:r>
            <a:r>
              <a:rPr kumimoji="0" lang="es-ES" altLang="es-ES" sz="2400" b="0" i="1" u="none" strike="noStrike" cap="none" normalizeH="0" baseline="0" dirty="0">
                <a:ln>
                  <a:noFill/>
                </a:ln>
                <a:solidFill>
                  <a:srgbClr val="002060"/>
                </a:solidFill>
                <a:effectLst/>
                <a:latin typeface="Arial" panose="020B0604020202020204" pitchFamily="34" charset="0"/>
              </a:rPr>
              <a:t>Es, pues, el Ayuntamiento de</a:t>
            </a:r>
            <a:r>
              <a:rPr kumimoji="0" lang="es-ES" altLang="es-ES" sz="2400" b="0" i="1" u="sng" strike="noStrike" cap="none" normalizeH="0" baseline="0" dirty="0">
                <a:ln>
                  <a:noFill/>
                </a:ln>
                <a:solidFill>
                  <a:srgbClr val="002060"/>
                </a:solidFill>
                <a:effectLst/>
                <a:latin typeface="Arial" panose="020B0604020202020204" pitchFamily="34" charset="0"/>
              </a:rPr>
              <a:t> pueblo de la provincia de Granada </a:t>
            </a:r>
            <a:r>
              <a:rPr kumimoji="0" lang="es-ES" altLang="es-ES" sz="2400" b="0" i="1" u="none" strike="noStrike" cap="none" normalizeH="0" baseline="0" dirty="0">
                <a:ln>
                  <a:noFill/>
                </a:ln>
                <a:solidFill>
                  <a:srgbClr val="002060"/>
                </a:solidFill>
                <a:effectLst/>
                <a:latin typeface="Arial" panose="020B0604020202020204" pitchFamily="34" charset="0"/>
              </a:rPr>
              <a:t>quien venía </a:t>
            </a:r>
            <a:r>
              <a:rPr kumimoji="0" lang="es-ES" altLang="es-ES" sz="2400" b="1" i="1" u="none" strike="noStrike" cap="none" normalizeH="0" baseline="0" dirty="0">
                <a:ln>
                  <a:noFill/>
                </a:ln>
                <a:solidFill>
                  <a:srgbClr val="002060"/>
                </a:solidFill>
                <a:effectLst/>
                <a:latin typeface="Arial" panose="020B0604020202020204" pitchFamily="34" charset="0"/>
              </a:rPr>
              <a:t>obligado </a:t>
            </a:r>
            <a:r>
              <a:rPr kumimoji="0" lang="es-ES" altLang="es-ES" sz="2400" b="1" i="1" u="none" strike="noStrike" cap="none" normalizeH="0" baseline="0">
                <a:ln>
                  <a:noFill/>
                </a:ln>
                <a:solidFill>
                  <a:srgbClr val="002060"/>
                </a:solidFill>
                <a:effectLst/>
                <a:latin typeface="Arial" panose="020B0604020202020204" pitchFamily="34" charset="0"/>
              </a:rPr>
              <a:t>a velar </a:t>
            </a:r>
            <a:r>
              <a:rPr kumimoji="0" lang="es-ES" altLang="es-ES" sz="2400" b="1" i="1" u="none" strike="noStrike" cap="none" normalizeH="0" baseline="0" dirty="0">
                <a:ln>
                  <a:noFill/>
                </a:ln>
                <a:solidFill>
                  <a:srgbClr val="002060"/>
                </a:solidFill>
                <a:effectLst/>
                <a:latin typeface="Arial" panose="020B0604020202020204" pitchFamily="34" charset="0"/>
              </a:rPr>
              <a:t>por el buen y correcto</a:t>
            </a:r>
            <a:r>
              <a:rPr lang="es-ES" altLang="es-ES" sz="2400" b="1" i="1" dirty="0">
                <a:solidFill>
                  <a:srgbClr val="002060"/>
                </a:solidFill>
                <a:latin typeface="Arial" panose="020B0604020202020204" pitchFamily="34" charset="0"/>
              </a:rPr>
              <a:t> </a:t>
            </a:r>
            <a:r>
              <a:rPr kumimoji="0" lang="es-ES" altLang="es-ES" sz="2400" b="1" i="1" u="none" strike="noStrike" cap="none" normalizeH="0" baseline="0" dirty="0">
                <a:ln>
                  <a:noFill/>
                </a:ln>
                <a:solidFill>
                  <a:srgbClr val="002060"/>
                </a:solidFill>
                <a:effectLst/>
                <a:latin typeface="Arial" panose="020B0604020202020204" pitchFamily="34" charset="0"/>
              </a:rPr>
              <a:t>funcionamiento del servicio</a:t>
            </a:r>
            <a:r>
              <a:rPr lang="es-ES" altLang="es-ES" sz="2400" b="1" i="1" dirty="0">
                <a:solidFill>
                  <a:srgbClr val="002060"/>
                </a:solidFill>
                <a:latin typeface="Arial" panose="020B0604020202020204" pitchFamily="34" charset="0"/>
              </a:rPr>
              <a:t> </a:t>
            </a:r>
            <a:r>
              <a:rPr kumimoji="0" lang="es-ES" altLang="es-ES" sz="2400" b="1" i="1" u="none" strike="noStrike" cap="none" normalizeH="0" baseline="0" dirty="0">
                <a:ln>
                  <a:noFill/>
                </a:ln>
                <a:solidFill>
                  <a:srgbClr val="002060"/>
                </a:solidFill>
                <a:effectLst/>
                <a:latin typeface="Arial" panose="020B0604020202020204" pitchFamily="34" charset="0"/>
              </a:rPr>
              <a:t>de aguas y de las instalaciones</a:t>
            </a:r>
            <a:r>
              <a:rPr kumimoji="0" lang="es-ES" altLang="es-ES" sz="2400" b="0" i="1" u="none" strike="noStrike" cap="none" normalizeH="0" baseline="0" dirty="0">
                <a:ln>
                  <a:noFill/>
                </a:ln>
                <a:solidFill>
                  <a:srgbClr val="002060"/>
                </a:solidFill>
                <a:effectLst/>
                <a:latin typeface="Arial" panose="020B0604020202020204" pitchFamily="34" charset="0"/>
              </a:rPr>
              <a:t> que constituyen su soporte </a:t>
            </a:r>
            <a:r>
              <a:rPr kumimoji="0" lang="es-ES" altLang="es-ES" sz="2400" b="0" i="1" u="none" strike="noStrike" cap="none" normalizeH="0" baseline="0">
                <a:ln>
                  <a:noFill/>
                </a:ln>
                <a:solidFill>
                  <a:srgbClr val="002060"/>
                </a:solidFill>
                <a:effectLst/>
                <a:latin typeface="Arial" panose="020B0604020202020204" pitchFamily="34" charset="0"/>
              </a:rPr>
              <a:t>material y </a:t>
            </a:r>
            <a:r>
              <a:rPr kumimoji="0" lang="es-ES" altLang="es-ES" sz="2400" b="0" i="1" u="none" strike="noStrike" cap="none" normalizeH="0" baseline="0" dirty="0">
                <a:ln>
                  <a:noFill/>
                </a:ln>
                <a:solidFill>
                  <a:srgbClr val="002060"/>
                </a:solidFill>
                <a:effectLst/>
                <a:latin typeface="Arial" panose="020B0604020202020204" pitchFamily="34" charset="0"/>
              </a:rPr>
              <a:t>al no hacerlo de modo suficientemente </a:t>
            </a:r>
            <a:r>
              <a:rPr kumimoji="0" lang="es-ES" altLang="es-ES" sz="2400" b="1" i="1" u="none" strike="noStrike" cap="none" normalizeH="0" baseline="0" dirty="0">
                <a:ln>
                  <a:noFill/>
                </a:ln>
                <a:solidFill>
                  <a:srgbClr val="002060"/>
                </a:solidFill>
                <a:effectLst/>
                <a:latin typeface="Arial" panose="020B0604020202020204" pitchFamily="34" charset="0"/>
              </a:rPr>
              <a:t>eficaz</a:t>
            </a:r>
            <a:r>
              <a:rPr kumimoji="0" lang="es-ES" altLang="es-ES" sz="2400" b="0" i="1" u="none" strike="noStrike" cap="none" normalizeH="0" baseline="0" dirty="0">
                <a:ln>
                  <a:noFill/>
                </a:ln>
                <a:solidFill>
                  <a:srgbClr val="002060"/>
                </a:solidFill>
                <a:effectLst/>
                <a:latin typeface="Arial" panose="020B0604020202020204" pitchFamily="34" charset="0"/>
              </a:rPr>
              <a:t>,</a:t>
            </a:r>
            <a:r>
              <a:rPr lang="es-ES" altLang="es-ES" sz="2400" i="1" dirty="0">
                <a:solidFill>
                  <a:srgbClr val="002060"/>
                </a:solidFill>
                <a:latin typeface="Arial" panose="020B0604020202020204" pitchFamily="34" charset="0"/>
              </a:rPr>
              <a:t> </a:t>
            </a:r>
            <a:r>
              <a:rPr kumimoji="0" lang="es-ES" altLang="es-ES" sz="2400" b="0" i="1" u="none" strike="noStrike" cap="none" normalizeH="0" baseline="0" dirty="0">
                <a:ln>
                  <a:noFill/>
                </a:ln>
                <a:solidFill>
                  <a:srgbClr val="002060"/>
                </a:solidFill>
                <a:effectLst/>
                <a:latin typeface="Arial" panose="020B0604020202020204" pitchFamily="34" charset="0"/>
              </a:rPr>
              <a:t>su actuar es relevante en cuanto al resultado producido, sin que pueda hablarse de  ruptura del nexo causal en base </a:t>
            </a:r>
            <a:r>
              <a:rPr lang="es-ES" altLang="es-ES" sz="2400" i="1" dirty="0">
                <a:solidFill>
                  <a:srgbClr val="002060"/>
                </a:solidFill>
                <a:latin typeface="Arial" panose="020B0604020202020204" pitchFamily="34" charset="0"/>
              </a:rPr>
              <a:t> </a:t>
            </a:r>
            <a:r>
              <a:rPr kumimoji="0" lang="es-ES" altLang="es-ES" sz="2400" b="0" i="1" u="none" strike="noStrike" cap="none" normalizeH="0" baseline="0" dirty="0">
                <a:ln>
                  <a:noFill/>
                </a:ln>
                <a:solidFill>
                  <a:srgbClr val="002060"/>
                </a:solidFill>
                <a:effectLst/>
                <a:latin typeface="Arial" panose="020B0604020202020204" pitchFamily="34" charset="0"/>
              </a:rPr>
              <a:t>a un hipotético defecto en las instalaciones </a:t>
            </a:r>
            <a:r>
              <a:rPr kumimoji="0" lang="es-ES" altLang="es-ES" sz="2400" b="0" i="1" u="none" strike="noStrike" cap="none" normalizeH="0" baseline="0">
                <a:ln>
                  <a:noFill/>
                </a:ln>
                <a:solidFill>
                  <a:srgbClr val="002060"/>
                </a:solidFill>
                <a:effectLst/>
                <a:latin typeface="Arial" panose="020B0604020202020204" pitchFamily="34" charset="0"/>
              </a:rPr>
              <a:t>motivado por </a:t>
            </a:r>
            <a:r>
              <a:rPr kumimoji="0" lang="es-ES" altLang="es-ES" sz="2400" b="0" i="1" u="none" strike="noStrike" cap="none" normalizeH="0" baseline="0" dirty="0">
                <a:ln>
                  <a:noFill/>
                </a:ln>
                <a:solidFill>
                  <a:srgbClr val="002060"/>
                </a:solidFill>
                <a:effectLst/>
                <a:latin typeface="Arial" panose="020B0604020202020204" pitchFamily="34" charset="0"/>
              </a:rPr>
              <a:t>una anomalía de</a:t>
            </a:r>
            <a:r>
              <a:rPr lang="es-ES" altLang="es-ES" sz="2400" i="1" dirty="0">
                <a:solidFill>
                  <a:srgbClr val="002060"/>
                </a:solidFill>
                <a:latin typeface="Arial" panose="020B0604020202020204" pitchFamily="34" charset="0"/>
              </a:rPr>
              <a:t> </a:t>
            </a:r>
            <a:r>
              <a:rPr kumimoji="0" lang="es-ES" altLang="es-ES" sz="2400" b="0" i="1" u="none" strike="noStrike" cap="none" normalizeH="0" baseline="0" dirty="0">
                <a:ln>
                  <a:noFill/>
                </a:ln>
                <a:solidFill>
                  <a:srgbClr val="002060"/>
                </a:solidFill>
                <a:effectLst/>
                <a:latin typeface="Arial" panose="020B0604020202020204" pitchFamily="34" charset="0"/>
              </a:rPr>
              <a:t>construcción, que, de acreditarse,</a:t>
            </a:r>
            <a:r>
              <a:rPr lang="es-ES" altLang="es-ES" sz="2400" i="1" dirty="0">
                <a:solidFill>
                  <a:srgbClr val="002060"/>
                </a:solidFill>
                <a:latin typeface="Arial" panose="020B0604020202020204" pitchFamily="34" charset="0"/>
              </a:rPr>
              <a:t> </a:t>
            </a:r>
            <a:r>
              <a:rPr kumimoji="0" lang="es-ES" altLang="es-ES" sz="2400" b="0" i="1" u="none" strike="noStrike" cap="none" normalizeH="0" baseline="0" dirty="0">
                <a:ln>
                  <a:noFill/>
                </a:ln>
                <a:solidFill>
                  <a:srgbClr val="002060"/>
                </a:solidFill>
                <a:effectLst/>
                <a:latin typeface="Arial" panose="020B0604020202020204" pitchFamily="34" charset="0"/>
              </a:rPr>
              <a:t>únicamente podría dar lugar, en  su caso, a la posibilidad de repetir frente al </a:t>
            </a:r>
            <a:r>
              <a:rPr lang="es-ES" altLang="es-ES" sz="2400" i="1" dirty="0">
                <a:solidFill>
                  <a:srgbClr val="002060"/>
                </a:solidFill>
                <a:latin typeface="Arial" panose="020B0604020202020204" pitchFamily="34" charset="0"/>
              </a:rPr>
              <a:t> </a:t>
            </a:r>
            <a:r>
              <a:rPr kumimoji="0" lang="es-ES" altLang="es-ES" sz="2400" b="0" i="1" u="none" strike="noStrike" cap="none" normalizeH="0" baseline="0" dirty="0">
                <a:ln>
                  <a:noFill/>
                </a:ln>
                <a:solidFill>
                  <a:srgbClr val="002060"/>
                </a:solidFill>
                <a:effectLst/>
                <a:latin typeface="Arial" panose="020B0604020202020204" pitchFamily="34" charset="0"/>
              </a:rPr>
              <a:t>Responsable” (FJ 3).</a:t>
            </a:r>
          </a:p>
        </p:txBody>
      </p:sp>
    </p:spTree>
    <p:extLst>
      <p:ext uri="{BB962C8B-B14F-4D97-AF65-F5344CB8AC3E}">
        <p14:creationId xmlns:p14="http://schemas.microsoft.com/office/powerpoint/2010/main" val="34183343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81C899B-AF6E-703D-0379-8C72044FD949}"/>
            </a:ext>
          </a:extLst>
        </p:cNvPr>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30BAB194-6784-5044-83C8-9285AA386C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D8AE53-739E-041E-09E7-124A4FB502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E4EBEF20-780F-9EBB-8311-C2A9044BA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sp>
        <p:nvSpPr>
          <p:cNvPr id="2" name="Título 1">
            <a:extLst>
              <a:ext uri="{FF2B5EF4-FFF2-40B4-BE49-F238E27FC236}">
                <a16:creationId xmlns:a16="http://schemas.microsoft.com/office/drawing/2014/main" id="{165BEF40-6C7A-3392-8156-165D02DF09BA}"/>
              </a:ext>
            </a:extLst>
          </p:cNvPr>
          <p:cNvSpPr>
            <a:spLocks noGrp="1"/>
          </p:cNvSpPr>
          <p:nvPr>
            <p:ph type="title"/>
          </p:nvPr>
        </p:nvSpPr>
        <p:spPr>
          <a:xfrm>
            <a:off x="695324" y="871758"/>
            <a:ext cx="10283452" cy="5253662"/>
          </a:xfrm>
        </p:spPr>
        <p:txBody>
          <a:bodyPr vert="horz" lIns="91440" tIns="45720" rIns="91440" bIns="45720" rtlCol="0" anchor="t">
            <a:normAutofit fontScale="90000"/>
          </a:bodyPr>
          <a:lstStyle/>
          <a:p>
            <a:pPr>
              <a:lnSpc>
                <a:spcPct val="90000"/>
              </a:lnSpc>
            </a:pPr>
            <a:br>
              <a:rPr lang="es-ES" sz="6600"/>
            </a:br>
            <a:r>
              <a:rPr lang="es-ES" sz="6600"/>
              <a:t>¿SÓLO PODEMOS EXIGIR RESPONSABILIDAD A LA ADMINISTRACIÓN SI SE PRODUCE UNA LESIÓN?</a:t>
            </a:r>
            <a:br>
              <a:rPr lang="es-ES" sz="6600"/>
            </a:br>
            <a:endParaRPr lang="en-US" sz="6600" dirty="0"/>
          </a:p>
        </p:txBody>
      </p:sp>
      <p:cxnSp>
        <p:nvCxnSpPr>
          <p:cNvPr id="14" name="Straight Connector 13">
            <a:extLst>
              <a:ext uri="{FF2B5EF4-FFF2-40B4-BE49-F238E27FC236}">
                <a16:creationId xmlns:a16="http://schemas.microsoft.com/office/drawing/2014/main" id="{2E1235D8-D617-3FE5-930A-BD0CBEA19A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2DCEBDC-C579-58A9-5608-16BD8FD490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34100"/>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24516"/>
      </p:ext>
    </p:extLst>
  </p:cSld>
  <p:clrMapOvr>
    <a:overrideClrMapping bg1="dk1" tx1="lt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B314BA7-46C3-8FA7-A34E-FAD305C39DEB}"/>
              </a:ext>
            </a:extLst>
          </p:cNvPr>
          <p:cNvSpPr txBox="1"/>
          <p:nvPr/>
        </p:nvSpPr>
        <p:spPr>
          <a:xfrm>
            <a:off x="805590" y="1621339"/>
            <a:ext cx="10087896" cy="3385542"/>
          </a:xfrm>
          <a:prstGeom prst="rect">
            <a:avLst/>
          </a:prstGeom>
          <a:noFill/>
        </p:spPr>
        <p:txBody>
          <a:bodyPr wrap="square">
            <a:spAutoFit/>
          </a:bodyPr>
          <a:lstStyle/>
          <a:p>
            <a:endParaRPr lang="es-ES" b="0" i="0" dirty="0">
              <a:solidFill>
                <a:srgbClr val="0E1626"/>
              </a:solidFill>
              <a:effectLst/>
              <a:latin typeface="Ubuntu" panose="020B0504030602030204" pitchFamily="34" charset="0"/>
            </a:endParaRPr>
          </a:p>
          <a:p>
            <a:pPr algn="just"/>
            <a:r>
              <a:rPr lang="es-ES" sz="2800">
                <a:solidFill>
                  <a:srgbClr val="002060"/>
                </a:solidFill>
                <a:latin typeface="Arial" panose="020B0604020202020204" pitchFamily="34" charset="0"/>
                <a:cs typeface="Arial" panose="020B0604020202020204" pitchFamily="34" charset="0"/>
              </a:rPr>
              <a:t>Si </a:t>
            </a:r>
            <a:r>
              <a:rPr lang="es-ES" sz="2800" dirty="0">
                <a:solidFill>
                  <a:srgbClr val="002060"/>
                </a:solidFill>
                <a:latin typeface="Arial" panose="020B0604020202020204" pitchFamily="34" charset="0"/>
                <a:cs typeface="Arial" panose="020B0604020202020204" pitchFamily="34" charset="0"/>
              </a:rPr>
              <a:t>la Administración Local no ejerce sus competencias estaremos frente a un claro caso de </a:t>
            </a:r>
            <a:r>
              <a:rPr lang="es-ES" sz="2800" b="1" dirty="0">
                <a:solidFill>
                  <a:srgbClr val="002060"/>
                </a:solidFill>
                <a:latin typeface="Arial" panose="020B0604020202020204" pitchFamily="34" charset="0"/>
                <a:cs typeface="Arial" panose="020B0604020202020204" pitchFamily="34" charset="0"/>
              </a:rPr>
              <a:t>INACTIVIDAD.</a:t>
            </a:r>
          </a:p>
          <a:p>
            <a:pPr algn="just"/>
            <a:endParaRPr lang="es-ES" sz="2800" b="0" i="0" dirty="0">
              <a:solidFill>
                <a:srgbClr val="002060"/>
              </a:solidFill>
              <a:effectLst/>
              <a:latin typeface="Arial" panose="020B0604020202020204" pitchFamily="34" charset="0"/>
              <a:cs typeface="Arial" panose="020B0604020202020204" pitchFamily="34" charset="0"/>
            </a:endParaRPr>
          </a:p>
          <a:p>
            <a:pPr algn="just"/>
            <a:r>
              <a:rPr lang="es-ES" sz="2800" b="0" i="0" dirty="0">
                <a:solidFill>
                  <a:srgbClr val="002060"/>
                </a:solidFill>
                <a:effectLst/>
                <a:latin typeface="Arial" panose="020B0604020202020204" pitchFamily="34" charset="0"/>
                <a:cs typeface="Arial" panose="020B0604020202020204" pitchFamily="34" charset="0"/>
              </a:rPr>
              <a:t>La </a:t>
            </a:r>
            <a:r>
              <a:rPr lang="es-ES" sz="2800" b="1" i="0" dirty="0">
                <a:solidFill>
                  <a:srgbClr val="002060"/>
                </a:solidFill>
                <a:effectLst/>
                <a:latin typeface="Arial" panose="020B0604020202020204" pitchFamily="34" charset="0"/>
                <a:cs typeface="Arial" panose="020B0604020202020204" pitchFamily="34" charset="0"/>
              </a:rPr>
              <a:t>inactividad administrativa</a:t>
            </a:r>
            <a:r>
              <a:rPr lang="es-ES" sz="2800" b="0" i="0" dirty="0">
                <a:solidFill>
                  <a:srgbClr val="002060"/>
                </a:solidFill>
                <a:effectLst/>
                <a:latin typeface="Arial" panose="020B0604020202020204" pitchFamily="34" charset="0"/>
                <a:cs typeface="Arial" panose="020B0604020202020204" pitchFamily="34" charset="0"/>
              </a:rPr>
              <a:t> podemos definirla, a grandes rasgos, como </a:t>
            </a:r>
            <a:r>
              <a:rPr lang="es-ES" sz="2800" b="1" i="0" dirty="0">
                <a:solidFill>
                  <a:srgbClr val="002060"/>
                </a:solidFill>
                <a:effectLst/>
                <a:latin typeface="Arial" panose="020B0604020202020204" pitchFamily="34" charset="0"/>
                <a:cs typeface="Arial" panose="020B0604020202020204" pitchFamily="34" charset="0"/>
              </a:rPr>
              <a:t>la pasividad de la Administración en relación a una prestación o actuación concreta que debe de ejecutar. </a:t>
            </a:r>
            <a:endParaRPr lang="es-ES" sz="28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99349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5FE0F87-24C8-439E-24B5-B2EA10492891}"/>
              </a:ext>
            </a:extLst>
          </p:cNvPr>
          <p:cNvSpPr txBox="1"/>
          <p:nvPr/>
        </p:nvSpPr>
        <p:spPr>
          <a:xfrm>
            <a:off x="693174" y="948834"/>
            <a:ext cx="10805651" cy="4960332"/>
          </a:xfrm>
          <a:prstGeom prst="rect">
            <a:avLst/>
          </a:prstGeom>
          <a:noFill/>
        </p:spPr>
        <p:txBody>
          <a:bodyPr wrap="square">
            <a:spAutoFit/>
          </a:bodyPr>
          <a:lstStyle/>
          <a:p>
            <a:pPr algn="just">
              <a:spcAft>
                <a:spcPts val="1650"/>
              </a:spcAft>
            </a:pPr>
            <a:r>
              <a:rPr lang="es-ES" sz="2400" b="1" i="0" dirty="0">
                <a:solidFill>
                  <a:srgbClr val="002060"/>
                </a:solidFill>
                <a:effectLst/>
                <a:latin typeface="Ubuntu" panose="020B0504030602030204" pitchFamily="34" charset="0"/>
              </a:rPr>
              <a:t>La Ley 29/1998, de 13 de julio, reguladora de la Jurisdicción Contencioso-administrativa </a:t>
            </a:r>
            <a:r>
              <a:rPr lang="es-ES" sz="2400" b="0" i="0" dirty="0">
                <a:solidFill>
                  <a:srgbClr val="002060"/>
                </a:solidFill>
                <a:effectLst/>
                <a:latin typeface="Ubuntu" panose="020B0504030602030204" pitchFamily="34" charset="0"/>
              </a:rPr>
              <a:t>(LPAC), establece como actividad administrativa impugnable -</a:t>
            </a:r>
            <a:r>
              <a:rPr lang="es-ES" sz="2400" b="1" i="0" dirty="0">
                <a:solidFill>
                  <a:srgbClr val="002060"/>
                </a:solidFill>
                <a:effectLst/>
                <a:latin typeface="Ubuntu" panose="020B0504030602030204" pitchFamily="34" charset="0"/>
              </a:rPr>
              <a:t>artículo 25.2- </a:t>
            </a:r>
            <a:r>
              <a:rPr lang="es-ES" sz="2400" b="0" i="0" dirty="0">
                <a:solidFill>
                  <a:srgbClr val="002060"/>
                </a:solidFill>
                <a:effectLst/>
                <a:latin typeface="Ubuntu" panose="020B0504030602030204" pitchFamily="34" charset="0"/>
              </a:rPr>
              <a:t>el poder </a:t>
            </a:r>
            <a:r>
              <a:rPr lang="es-ES" sz="2400" b="1" i="0" dirty="0">
                <a:solidFill>
                  <a:srgbClr val="002060"/>
                </a:solidFill>
                <a:effectLst/>
                <a:latin typeface="Ubuntu" panose="020B0504030602030204" pitchFamily="34" charset="0"/>
              </a:rPr>
              <a:t>acudir ante el orden contencioso-administrativo cuando exista inactividad por parte de la Administración</a:t>
            </a:r>
            <a:r>
              <a:rPr lang="es-ES" sz="2400" b="0" i="0" dirty="0">
                <a:solidFill>
                  <a:srgbClr val="002060"/>
                </a:solidFill>
                <a:effectLst/>
                <a:latin typeface="Ubuntu" panose="020B0504030602030204" pitchFamily="34" charset="0"/>
              </a:rPr>
              <a:t>.</a:t>
            </a:r>
          </a:p>
          <a:p>
            <a:pPr algn="just">
              <a:spcAft>
                <a:spcPts val="1650"/>
              </a:spcAft>
            </a:pPr>
            <a:r>
              <a:rPr lang="es-ES" sz="2400" b="0" i="0" dirty="0">
                <a:solidFill>
                  <a:srgbClr val="002060"/>
                </a:solidFill>
                <a:effectLst/>
                <a:latin typeface="Ubuntu" panose="020B0504030602030204" pitchFamily="34" charset="0"/>
              </a:rPr>
              <a:t>Cuando la </a:t>
            </a:r>
            <a:r>
              <a:rPr lang="es-ES" sz="2400" b="1" i="0" dirty="0">
                <a:solidFill>
                  <a:srgbClr val="002060"/>
                </a:solidFill>
                <a:effectLst/>
                <a:latin typeface="Ubuntu" panose="020B0504030602030204" pitchFamily="34" charset="0"/>
              </a:rPr>
              <a:t>inactividad de la Administración</a:t>
            </a:r>
            <a:r>
              <a:rPr lang="es-ES" sz="2400" b="0" i="0" dirty="0">
                <a:solidFill>
                  <a:srgbClr val="002060"/>
                </a:solidFill>
                <a:effectLst/>
                <a:latin typeface="Ubuntu" panose="020B0504030602030204" pitchFamily="34" charset="0"/>
              </a:rPr>
              <a:t> es causa de este recurso, el objeto o pretensión, se traduce en garantizar por parte de la Administración una prestación de índole material, o en su defecto, la adopción de un acto expreso en procedimientos iniciados de oficio.</a:t>
            </a:r>
          </a:p>
          <a:p>
            <a:pPr algn="just">
              <a:spcAft>
                <a:spcPts val="1650"/>
              </a:spcAft>
            </a:pPr>
            <a:r>
              <a:rPr lang="es-ES" sz="2400" b="0" i="0" dirty="0">
                <a:solidFill>
                  <a:srgbClr val="002060"/>
                </a:solidFill>
                <a:effectLst/>
                <a:latin typeface="Ubuntu" panose="020B0504030602030204" pitchFamily="34" charset="0"/>
              </a:rPr>
              <a:t>De tal forma, </a:t>
            </a:r>
            <a:r>
              <a:rPr lang="es-ES" sz="2400" b="1" i="0" u="sng" dirty="0">
                <a:solidFill>
                  <a:srgbClr val="002060"/>
                </a:solidFill>
                <a:effectLst/>
                <a:latin typeface="Ubuntu" panose="020B0504030602030204" pitchFamily="34" charset="0"/>
              </a:rPr>
              <a:t>se proporciona a los particulares un mecanismo para hacer frente a la inacción de las Administraciones Públicas, las cuales tienen el deber legal de actuar a través del ejercicio de sus competencias para satisfacer las necesidades y derechos de los ciudadanos.</a:t>
            </a:r>
          </a:p>
        </p:txBody>
      </p:sp>
    </p:spTree>
    <p:extLst>
      <p:ext uri="{BB962C8B-B14F-4D97-AF65-F5344CB8AC3E}">
        <p14:creationId xmlns:p14="http://schemas.microsoft.com/office/powerpoint/2010/main" val="4069534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A3A2C52-583B-2F28-9549-3961A5E9AEC4}"/>
              </a:ext>
            </a:extLst>
          </p:cNvPr>
          <p:cNvSpPr txBox="1"/>
          <p:nvPr/>
        </p:nvSpPr>
        <p:spPr>
          <a:xfrm>
            <a:off x="725621" y="1434527"/>
            <a:ext cx="10550013" cy="3539430"/>
          </a:xfrm>
          <a:prstGeom prst="rect">
            <a:avLst/>
          </a:prstGeom>
          <a:noFill/>
        </p:spPr>
        <p:txBody>
          <a:bodyPr wrap="square">
            <a:spAutoFit/>
          </a:bodyPr>
          <a:lstStyle/>
          <a:p>
            <a:pPr algn="just"/>
            <a:r>
              <a:rPr lang="es-ES" sz="2800" b="0" i="0" dirty="0">
                <a:solidFill>
                  <a:srgbClr val="002060"/>
                </a:solidFill>
                <a:effectLst/>
                <a:latin typeface="Arial" panose="020B0604020202020204" pitchFamily="34" charset="0"/>
                <a:cs typeface="Arial" panose="020B0604020202020204" pitchFamily="34" charset="0"/>
              </a:rPr>
              <a:t>Estaríamos ante un claro caso de lo que se denomina inactividad material.</a:t>
            </a:r>
          </a:p>
          <a:p>
            <a:pPr algn="just"/>
            <a:endParaRPr lang="es-ES" sz="2800" dirty="0">
              <a:solidFill>
                <a:srgbClr val="002060"/>
              </a:solidFill>
              <a:latin typeface="Arial" panose="020B0604020202020204" pitchFamily="34" charset="0"/>
              <a:cs typeface="Arial" panose="020B0604020202020204" pitchFamily="34" charset="0"/>
            </a:endParaRPr>
          </a:p>
          <a:p>
            <a:pPr algn="just"/>
            <a:r>
              <a:rPr lang="es-ES" sz="2800" b="1" i="0" dirty="0">
                <a:solidFill>
                  <a:srgbClr val="002060"/>
                </a:solidFill>
                <a:effectLst/>
                <a:latin typeface="Arial" panose="020B0604020202020204" pitchFamily="34" charset="0"/>
                <a:cs typeface="Arial" panose="020B0604020202020204" pitchFamily="34" charset="0"/>
              </a:rPr>
              <a:t>La inactividad material </a:t>
            </a:r>
            <a:r>
              <a:rPr lang="es-ES" sz="2800" b="0" i="0" dirty="0">
                <a:solidFill>
                  <a:srgbClr val="002060"/>
                </a:solidFill>
                <a:effectLst/>
                <a:latin typeface="Arial" panose="020B0604020202020204" pitchFamily="34" charset="0"/>
                <a:cs typeface="Arial" panose="020B0604020202020204" pitchFamily="34" charset="0"/>
              </a:rPr>
              <a:t>se configura con el </a:t>
            </a:r>
            <a:r>
              <a:rPr lang="es-ES" sz="2800" b="1" i="0" dirty="0">
                <a:solidFill>
                  <a:srgbClr val="002060"/>
                </a:solidFill>
                <a:effectLst/>
                <a:latin typeface="Arial" panose="020B0604020202020204" pitchFamily="34" charset="0"/>
                <a:cs typeface="Arial" panose="020B0604020202020204" pitchFamily="34" charset="0"/>
              </a:rPr>
              <a:t>incumplimiento por parte de la Administración de sus deberes al no llevar a cabo una determinada acción conforme a derecho, ya sea, prestando un servicio, o bien, realizando una función tendente a la satisfacción de intereses públicos</a:t>
            </a:r>
            <a:r>
              <a:rPr lang="es-ES" sz="2800" b="1" i="0" dirty="0">
                <a:solidFill>
                  <a:srgbClr val="0E1626"/>
                </a:solidFill>
                <a:effectLst/>
                <a:latin typeface="Arial" panose="020B0604020202020204" pitchFamily="34" charset="0"/>
                <a:cs typeface="Arial" panose="020B0604020202020204" pitchFamily="34" charset="0"/>
              </a:rPr>
              <a:t>.</a:t>
            </a:r>
            <a:endParaRPr lang="es-E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49733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48ADE05-BCBC-F14E-7AB7-7B5970E7424A}"/>
              </a:ext>
            </a:extLst>
          </p:cNvPr>
          <p:cNvSpPr txBox="1"/>
          <p:nvPr/>
        </p:nvSpPr>
        <p:spPr>
          <a:xfrm>
            <a:off x="727587" y="1022884"/>
            <a:ext cx="10736825" cy="5050100"/>
          </a:xfrm>
          <a:prstGeom prst="rect">
            <a:avLst/>
          </a:prstGeom>
          <a:noFill/>
        </p:spPr>
        <p:txBody>
          <a:bodyPr wrap="square">
            <a:spAutoFit/>
          </a:bodyPr>
          <a:lstStyle/>
          <a:p>
            <a:pPr algn="just">
              <a:spcAft>
                <a:spcPts val="1650"/>
              </a:spcAft>
            </a:pPr>
            <a:r>
              <a:rPr lang="es-ES" sz="2800" b="0" i="0" dirty="0">
                <a:solidFill>
                  <a:srgbClr val="002060"/>
                </a:solidFill>
                <a:effectLst/>
                <a:latin typeface="Arial" panose="020B0604020202020204" pitchFamily="34" charset="0"/>
                <a:cs typeface="Arial" panose="020B0604020202020204" pitchFamily="34" charset="0"/>
              </a:rPr>
              <a:t>El artículo 29 de la LJCA establece dos supuestos de </a:t>
            </a:r>
            <a:r>
              <a:rPr lang="es-ES" sz="2800" b="1" i="0" dirty="0">
                <a:solidFill>
                  <a:srgbClr val="002060"/>
                </a:solidFill>
                <a:effectLst/>
                <a:latin typeface="Arial" panose="020B0604020202020204" pitchFamily="34" charset="0"/>
                <a:cs typeface="Arial" panose="020B0604020202020204" pitchFamily="34" charset="0"/>
              </a:rPr>
              <a:t>inactividad por parte de la Administración</a:t>
            </a:r>
            <a:r>
              <a:rPr lang="es-ES" sz="2800" b="0" i="0" dirty="0">
                <a:solidFill>
                  <a:srgbClr val="002060"/>
                </a:solidFill>
                <a:effectLst/>
                <a:latin typeface="Arial" panose="020B0604020202020204" pitchFamily="34" charset="0"/>
                <a:cs typeface="Arial" panose="020B0604020202020204" pitchFamily="34" charset="0"/>
              </a:rPr>
              <a:t>, que hemos de considerar como restrictivos y númerus clausus:</a:t>
            </a:r>
          </a:p>
          <a:p>
            <a:pPr algn="just" fontAlgn="base">
              <a:buFont typeface="Arial" panose="020B0604020202020204" pitchFamily="34" charset="0"/>
              <a:buChar char="•"/>
            </a:pPr>
            <a:r>
              <a:rPr lang="es-ES" sz="2800" b="0" i="0">
                <a:solidFill>
                  <a:srgbClr val="002060"/>
                </a:solidFill>
                <a:effectLst/>
                <a:latin typeface="Arial" panose="020B0604020202020204" pitchFamily="34" charset="0"/>
                <a:cs typeface="Arial" panose="020B0604020202020204" pitchFamily="34" charset="0"/>
              </a:rPr>
              <a:t> Cuando </a:t>
            </a:r>
            <a:r>
              <a:rPr lang="es-ES" sz="2800" b="0" i="0" dirty="0">
                <a:solidFill>
                  <a:srgbClr val="002060"/>
                </a:solidFill>
                <a:effectLst/>
                <a:latin typeface="Arial" panose="020B0604020202020204" pitchFamily="34" charset="0"/>
                <a:cs typeface="Arial" panose="020B0604020202020204" pitchFamily="34" charset="0"/>
              </a:rPr>
              <a:t>la Administración, en virtud de una disposición general que no precise de actos de aplicación o en virtud de un acto, contrato o convenio administrativo, se encuentra </a:t>
            </a:r>
            <a:r>
              <a:rPr lang="es-ES" sz="2800" b="1" i="0" dirty="0">
                <a:solidFill>
                  <a:srgbClr val="002060"/>
                </a:solidFill>
                <a:effectLst/>
                <a:latin typeface="Arial" panose="020B0604020202020204" pitchFamily="34" charset="0"/>
                <a:cs typeface="Arial" panose="020B0604020202020204" pitchFamily="34" charset="0"/>
              </a:rPr>
              <a:t>obligada</a:t>
            </a:r>
            <a:r>
              <a:rPr lang="es-ES" sz="2800" b="0" i="0" dirty="0">
                <a:solidFill>
                  <a:srgbClr val="002060"/>
                </a:solidFill>
                <a:effectLst/>
                <a:latin typeface="Arial" panose="020B0604020202020204" pitchFamily="34" charset="0"/>
                <a:cs typeface="Arial" panose="020B0604020202020204" pitchFamily="34" charset="0"/>
              </a:rPr>
              <a:t> </a:t>
            </a:r>
            <a:r>
              <a:rPr lang="es-ES" sz="2800" b="1" i="0" dirty="0">
                <a:solidFill>
                  <a:srgbClr val="002060"/>
                </a:solidFill>
                <a:effectLst/>
                <a:latin typeface="Arial" panose="020B0604020202020204" pitchFamily="34" charset="0"/>
                <a:cs typeface="Arial" panose="020B0604020202020204" pitchFamily="34" charset="0"/>
              </a:rPr>
              <a:t>a realizar una prestación concreta en favor de una o varias personas </a:t>
            </a:r>
            <a:r>
              <a:rPr lang="es-ES" sz="2800" b="1" i="0">
                <a:solidFill>
                  <a:srgbClr val="002060"/>
                </a:solidFill>
                <a:effectLst/>
                <a:latin typeface="Arial" panose="020B0604020202020204" pitchFamily="34" charset="0"/>
                <a:cs typeface="Arial" panose="020B0604020202020204" pitchFamily="34" charset="0"/>
              </a:rPr>
              <a:t>determinadas</a:t>
            </a:r>
            <a:r>
              <a:rPr lang="es-ES" sz="2800" b="0" i="0">
                <a:solidFill>
                  <a:srgbClr val="002060"/>
                </a:solidFill>
                <a:effectLst/>
                <a:latin typeface="Arial" panose="020B0604020202020204" pitchFamily="34" charset="0"/>
                <a:cs typeface="Arial" panose="020B0604020202020204" pitchFamily="34" charset="0"/>
              </a:rPr>
              <a:t>.</a:t>
            </a:r>
          </a:p>
          <a:p>
            <a:pPr algn="just" fontAlgn="base"/>
            <a:endParaRPr lang="es-ES" sz="2800" b="0" i="0" dirty="0">
              <a:solidFill>
                <a:srgbClr val="002060"/>
              </a:solidFill>
              <a:effectLst/>
              <a:latin typeface="Arial" panose="020B0604020202020204" pitchFamily="34" charset="0"/>
              <a:cs typeface="Arial" panose="020B0604020202020204" pitchFamily="34" charset="0"/>
            </a:endParaRPr>
          </a:p>
          <a:p>
            <a:pPr algn="just" fontAlgn="base">
              <a:buFont typeface="Arial" panose="020B0604020202020204" pitchFamily="34" charset="0"/>
              <a:buChar char="•"/>
            </a:pPr>
            <a:r>
              <a:rPr lang="es-ES" sz="2800" b="0" i="0">
                <a:solidFill>
                  <a:srgbClr val="002060"/>
                </a:solidFill>
                <a:effectLst/>
                <a:latin typeface="Arial" panose="020B0604020202020204" pitchFamily="34" charset="0"/>
                <a:cs typeface="Arial" panose="020B0604020202020204" pitchFamily="34" charset="0"/>
              </a:rPr>
              <a:t> Cuando </a:t>
            </a:r>
            <a:r>
              <a:rPr lang="es-ES" sz="2800" b="0" i="0" dirty="0">
                <a:solidFill>
                  <a:srgbClr val="002060"/>
                </a:solidFill>
                <a:effectLst/>
                <a:latin typeface="Arial" panose="020B0604020202020204" pitchFamily="34" charset="0"/>
                <a:cs typeface="Arial" panose="020B0604020202020204" pitchFamily="34" charset="0"/>
              </a:rPr>
              <a:t>la Administración </a:t>
            </a:r>
            <a:r>
              <a:rPr lang="es-ES" sz="2800" b="1" i="0" dirty="0">
                <a:solidFill>
                  <a:srgbClr val="002060"/>
                </a:solidFill>
                <a:effectLst/>
                <a:latin typeface="Arial" panose="020B0604020202020204" pitchFamily="34" charset="0"/>
                <a:cs typeface="Arial" panose="020B0604020202020204" pitchFamily="34" charset="0"/>
              </a:rPr>
              <a:t>no lleve a cabo la ejecución de sus actos firmes.</a:t>
            </a:r>
            <a:endParaRPr lang="es-ES" sz="2800" b="0" i="0" dirty="0">
              <a:solidFill>
                <a:srgbClr val="00206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8853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9" name="Straight Connector 38">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43" name="Rectangle 42">
            <a:extLst>
              <a:ext uri="{FF2B5EF4-FFF2-40B4-BE49-F238E27FC236}">
                <a16:creationId xmlns:a16="http://schemas.microsoft.com/office/drawing/2014/main" id="{EEF92585-7A99-6108-9663-8C59032742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2" name="Título 1">
            <a:extLst>
              <a:ext uri="{FF2B5EF4-FFF2-40B4-BE49-F238E27FC236}">
                <a16:creationId xmlns:a16="http://schemas.microsoft.com/office/drawing/2014/main" id="{CD48B925-4CDE-214A-C28E-A7B4FC06D4B2}"/>
              </a:ext>
            </a:extLst>
          </p:cNvPr>
          <p:cNvSpPr>
            <a:spLocks noGrp="1"/>
          </p:cNvSpPr>
          <p:nvPr>
            <p:ph type="title"/>
          </p:nvPr>
        </p:nvSpPr>
        <p:spPr>
          <a:xfrm>
            <a:off x="532546" y="2603478"/>
            <a:ext cx="3449010" cy="1894947"/>
          </a:xfrm>
        </p:spPr>
        <p:txBody>
          <a:bodyPr vert="horz" lIns="91440" tIns="45720" rIns="91440" bIns="45720" rtlCol="0" anchor="t">
            <a:noAutofit/>
          </a:bodyPr>
          <a:lstStyle/>
          <a:p>
            <a:pPr>
              <a:lnSpc>
                <a:spcPct val="90000"/>
              </a:lnSpc>
            </a:pPr>
            <a:r>
              <a:rPr lang="en-US" sz="4400"/>
              <a:t>Legislación</a:t>
            </a:r>
            <a:br>
              <a:rPr lang="en-US" sz="4400"/>
            </a:br>
            <a:r>
              <a:rPr lang="en-US" sz="4400"/>
              <a:t>estatal</a:t>
            </a:r>
            <a:br>
              <a:rPr lang="en-US" sz="4400"/>
            </a:br>
            <a:r>
              <a:rPr lang="en-US" sz="4400"/>
              <a:t>aplicable</a:t>
            </a:r>
          </a:p>
        </p:txBody>
      </p:sp>
      <p:sp>
        <p:nvSpPr>
          <p:cNvPr id="4" name="CuadroTexto 3">
            <a:extLst>
              <a:ext uri="{FF2B5EF4-FFF2-40B4-BE49-F238E27FC236}">
                <a16:creationId xmlns:a16="http://schemas.microsoft.com/office/drawing/2014/main" id="{AC5AE62C-BFAF-23BC-482B-9F1D4BAC6598}"/>
              </a:ext>
            </a:extLst>
          </p:cNvPr>
          <p:cNvSpPr txBox="1"/>
          <p:nvPr/>
        </p:nvSpPr>
        <p:spPr>
          <a:xfrm>
            <a:off x="4514102" y="850077"/>
            <a:ext cx="6636468" cy="4930671"/>
          </a:xfrm>
          <a:prstGeom prst="rect">
            <a:avLst/>
          </a:prstGeom>
        </p:spPr>
        <p:txBody>
          <a:bodyPr vert="horz" lIns="91440" tIns="45720" rIns="91440" bIns="45720" rtlCol="0">
            <a:normAutofit/>
          </a:bodyPr>
          <a:lstStyle/>
          <a:p>
            <a:pPr algn="ctr">
              <a:lnSpc>
                <a:spcPct val="110000"/>
              </a:lnSpc>
              <a:spcAft>
                <a:spcPts val="600"/>
              </a:spcAft>
            </a:pPr>
            <a:r>
              <a:rPr lang="en-US" sz="3200" b="1" i="0" u="none" strike="noStrike"/>
              <a:t>NORMAS APLICABLES</a:t>
            </a:r>
            <a:endParaRPr lang="en-US" sz="3200" b="1" i="0" u="none" strike="noStrike" dirty="0"/>
          </a:p>
          <a:p>
            <a:pPr indent="-228600">
              <a:lnSpc>
                <a:spcPct val="110000"/>
              </a:lnSpc>
              <a:spcAft>
                <a:spcPts val="600"/>
              </a:spcAft>
              <a:buFont typeface="Arial" panose="020B0604020202020204" pitchFamily="34" charset="0"/>
              <a:buChar char="•"/>
            </a:pPr>
            <a:endParaRPr lang="en-US" sz="3200" b="1" i="0" u="none" strike="noStrike" dirty="0"/>
          </a:p>
          <a:p>
            <a:pPr>
              <a:lnSpc>
                <a:spcPct val="110000"/>
              </a:lnSpc>
              <a:spcAft>
                <a:spcPts val="600"/>
              </a:spcAft>
            </a:pPr>
            <a:r>
              <a:rPr lang="en-US" sz="3200" b="1" i="0" u="none" strike="noStrike" dirty="0" err="1"/>
              <a:t>Artículos</a:t>
            </a:r>
            <a:r>
              <a:rPr lang="en-US" sz="3200" b="1" i="0" u="none" strike="noStrike" dirty="0"/>
              <a:t> 7, 25, 27 y 57 bis de la LRBRL </a:t>
            </a:r>
            <a:r>
              <a:rPr lang="en-US" sz="3200" b="1" i="0" u="none" strike="noStrike" dirty="0" err="1"/>
              <a:t>en</a:t>
            </a:r>
            <a:r>
              <a:rPr lang="en-US" sz="3200" b="1" i="0" u="none" strike="noStrike" dirty="0"/>
              <a:t> la </a:t>
            </a:r>
            <a:r>
              <a:rPr lang="en-US" sz="3200" b="1" i="0" u="none" strike="noStrike" dirty="0" err="1"/>
              <a:t>redacción</a:t>
            </a:r>
            <a:r>
              <a:rPr lang="en-US" sz="3200" b="1" i="0" u="none" strike="noStrike" dirty="0"/>
              <a:t> que </a:t>
            </a:r>
            <a:r>
              <a:rPr lang="en-US" sz="3200" b="1" i="0" u="none" strike="noStrike"/>
              <a:t>da al mismo </a:t>
            </a:r>
            <a:r>
              <a:rPr lang="en-US" sz="3200" b="1" i="0" u="none" strike="noStrike" dirty="0"/>
              <a:t>la Ley 27/2013 de </a:t>
            </a:r>
            <a:r>
              <a:rPr lang="en-US" sz="3200" b="1" i="0" u="none" strike="noStrike" dirty="0" err="1"/>
              <a:t>Racionalización</a:t>
            </a:r>
            <a:r>
              <a:rPr lang="en-US" sz="3200" b="1" i="0" u="none" strike="noStrike" dirty="0"/>
              <a:t> y </a:t>
            </a:r>
            <a:r>
              <a:rPr lang="en-US" sz="3200" b="1" i="0" u="none" strike="noStrike" dirty="0" err="1"/>
              <a:t>Sostenibilidad</a:t>
            </a:r>
            <a:r>
              <a:rPr lang="en-US" sz="3200" b="1" i="0" u="none" strike="noStrike" dirty="0"/>
              <a:t> de la </a:t>
            </a:r>
            <a:r>
              <a:rPr lang="en-US" sz="3200" b="1" i="0" u="none" strike="noStrike"/>
              <a:t>Administración local (LRSAL)</a:t>
            </a:r>
            <a:endParaRPr lang="en-US" sz="3200" b="1" i="0" u="none" strike="noStrike" dirty="0"/>
          </a:p>
          <a:p>
            <a:pPr indent="-228600">
              <a:lnSpc>
                <a:spcPct val="110000"/>
              </a:lnSpc>
              <a:spcAft>
                <a:spcPts val="600"/>
              </a:spcAft>
              <a:buFont typeface="Arial" panose="020B0604020202020204" pitchFamily="34" charset="0"/>
              <a:buChar char="•"/>
            </a:pPr>
            <a:endParaRPr lang="en-US" b="1" dirty="0"/>
          </a:p>
        </p:txBody>
      </p:sp>
    </p:spTree>
    <p:extLst>
      <p:ext uri="{BB962C8B-B14F-4D97-AF65-F5344CB8AC3E}">
        <p14:creationId xmlns:p14="http://schemas.microsoft.com/office/powerpoint/2010/main" val="35443061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C808239-D041-FA15-E806-72AE67F1D2C5}"/>
              </a:ext>
            </a:extLst>
          </p:cNvPr>
          <p:cNvSpPr txBox="1"/>
          <p:nvPr/>
        </p:nvSpPr>
        <p:spPr>
          <a:xfrm>
            <a:off x="713166" y="1443841"/>
            <a:ext cx="10353368" cy="3970318"/>
          </a:xfrm>
          <a:prstGeom prst="rect">
            <a:avLst/>
          </a:prstGeom>
          <a:noFill/>
        </p:spPr>
        <p:txBody>
          <a:bodyPr wrap="square">
            <a:spAutoFit/>
          </a:bodyPr>
          <a:lstStyle/>
          <a:p>
            <a:pPr algn="just"/>
            <a:r>
              <a:rPr lang="es-ES" sz="2800" b="0" i="0" dirty="0">
                <a:solidFill>
                  <a:srgbClr val="002060"/>
                </a:solidFill>
                <a:effectLst/>
                <a:latin typeface="Arial" panose="020B0604020202020204" pitchFamily="34" charset="0"/>
                <a:cs typeface="Arial" panose="020B0604020202020204" pitchFamily="34" charset="0"/>
              </a:rPr>
              <a:t>En el primer supuesto, que es el que nos ocupa, la persona o personas que tengan derecho a la realización por parte de la Administración de una prestación de carácter específico pueden llevar a cabo </a:t>
            </a:r>
            <a:r>
              <a:rPr lang="es-ES" sz="2800" b="1" i="0" dirty="0">
                <a:solidFill>
                  <a:srgbClr val="002060"/>
                </a:solidFill>
                <a:effectLst/>
                <a:latin typeface="Arial" panose="020B0604020202020204" pitchFamily="34" charset="0"/>
                <a:cs typeface="Arial" panose="020B0604020202020204" pitchFamily="34" charset="0"/>
              </a:rPr>
              <a:t>una </a:t>
            </a:r>
            <a:r>
              <a:rPr lang="es-ES" sz="2800" b="1" i="0" u="sng" dirty="0">
                <a:solidFill>
                  <a:srgbClr val="002060"/>
                </a:solidFill>
                <a:effectLst/>
                <a:latin typeface="Arial" panose="020B0604020202020204" pitchFamily="34" charset="0"/>
                <a:cs typeface="Arial" panose="020B0604020202020204" pitchFamily="34" charset="0"/>
              </a:rPr>
              <a:t>solicitud o requerimiento </a:t>
            </a:r>
            <a:r>
              <a:rPr lang="es-ES" sz="2800" b="1" i="0" dirty="0">
                <a:solidFill>
                  <a:srgbClr val="002060"/>
                </a:solidFill>
                <a:effectLst/>
                <a:latin typeface="Arial" panose="020B0604020202020204" pitchFamily="34" charset="0"/>
                <a:cs typeface="Arial" panose="020B0604020202020204" pitchFamily="34" charset="0"/>
              </a:rPr>
              <a:t>administrativo para el cumplimiento de dicha obligación</a:t>
            </a:r>
            <a:r>
              <a:rPr lang="es-ES" sz="2800" b="0" i="0" dirty="0">
                <a:solidFill>
                  <a:srgbClr val="002060"/>
                </a:solidFill>
                <a:effectLst/>
                <a:latin typeface="Arial" panose="020B0604020202020204" pitchFamily="34" charset="0"/>
                <a:cs typeface="Arial" panose="020B0604020202020204" pitchFamily="34" charset="0"/>
              </a:rPr>
              <a:t>. </a:t>
            </a:r>
            <a:r>
              <a:rPr lang="es-ES" sz="2800" dirty="0">
                <a:solidFill>
                  <a:srgbClr val="002060"/>
                </a:solidFill>
                <a:latin typeface="Arial" panose="020B0604020202020204" pitchFamily="34" charset="0"/>
                <a:cs typeface="Arial" panose="020B0604020202020204" pitchFamily="34" charset="0"/>
              </a:rPr>
              <a:t>Y</a:t>
            </a:r>
            <a:r>
              <a:rPr lang="es-ES" sz="2800" b="0" i="0" dirty="0">
                <a:solidFill>
                  <a:srgbClr val="002060"/>
                </a:solidFill>
                <a:effectLst/>
                <a:latin typeface="Arial" panose="020B0604020202020204" pitchFamily="34" charset="0"/>
                <a:cs typeface="Arial" panose="020B0604020202020204" pitchFamily="34" charset="0"/>
              </a:rPr>
              <a:t>, </a:t>
            </a:r>
            <a:r>
              <a:rPr lang="es-ES" sz="2800" b="1" i="0" dirty="0">
                <a:solidFill>
                  <a:srgbClr val="002060"/>
                </a:solidFill>
                <a:effectLst/>
                <a:latin typeface="Arial" panose="020B0604020202020204" pitchFamily="34" charset="0"/>
                <a:cs typeface="Arial" panose="020B0604020202020204" pitchFamily="34" charset="0"/>
              </a:rPr>
              <a:t>si en el plazo de </a:t>
            </a:r>
            <a:r>
              <a:rPr lang="es-ES" sz="2800" b="1" i="0" u="sng" dirty="0">
                <a:solidFill>
                  <a:srgbClr val="002060"/>
                </a:solidFill>
                <a:effectLst/>
                <a:latin typeface="Arial" panose="020B0604020202020204" pitchFamily="34" charset="0"/>
                <a:cs typeface="Arial" panose="020B0604020202020204" pitchFamily="34" charset="0"/>
              </a:rPr>
              <a:t>tres meses </a:t>
            </a:r>
            <a:r>
              <a:rPr lang="es-ES" sz="2800" b="1" i="0" dirty="0">
                <a:solidFill>
                  <a:srgbClr val="002060"/>
                </a:solidFill>
                <a:effectLst/>
                <a:latin typeface="Arial" panose="020B0604020202020204" pitchFamily="34" charset="0"/>
                <a:cs typeface="Arial" panose="020B0604020202020204" pitchFamily="34" charset="0"/>
              </a:rPr>
              <a:t>desde que se llevó a cabo dicha reclamación la Administración no ha dado cumplimiento a lo solicitado</a:t>
            </a:r>
            <a:r>
              <a:rPr lang="es-ES" sz="2800" b="0" i="0" dirty="0">
                <a:solidFill>
                  <a:srgbClr val="002060"/>
                </a:solidFill>
                <a:effectLst/>
                <a:latin typeface="Arial" panose="020B0604020202020204" pitchFamily="34" charset="0"/>
                <a:cs typeface="Arial" panose="020B0604020202020204" pitchFamily="34" charset="0"/>
              </a:rPr>
              <a:t>, </a:t>
            </a:r>
            <a:r>
              <a:rPr lang="es-ES" sz="2800" b="0" i="0">
                <a:solidFill>
                  <a:srgbClr val="002060"/>
                </a:solidFill>
                <a:effectLst/>
                <a:latin typeface="Arial" panose="020B0604020202020204" pitchFamily="34" charset="0"/>
                <a:cs typeface="Arial" panose="020B0604020202020204" pitchFamily="34" charset="0"/>
              </a:rPr>
              <a:t>los interesados pueden </a:t>
            </a:r>
            <a:r>
              <a:rPr lang="es-ES" sz="2800" b="1" i="0" dirty="0">
                <a:solidFill>
                  <a:srgbClr val="002060"/>
                </a:solidFill>
                <a:effectLst/>
                <a:latin typeface="Arial" panose="020B0604020202020204" pitchFamily="34" charset="0"/>
                <a:cs typeface="Arial" panose="020B0604020202020204" pitchFamily="34" charset="0"/>
              </a:rPr>
              <a:t>interponer </a:t>
            </a:r>
            <a:r>
              <a:rPr lang="es-ES" sz="2800" b="1" i="0" u="sng" dirty="0">
                <a:solidFill>
                  <a:srgbClr val="002060"/>
                </a:solidFill>
                <a:effectLst/>
                <a:latin typeface="Arial" panose="020B0604020202020204" pitchFamily="34" charset="0"/>
                <a:cs typeface="Arial" panose="020B0604020202020204" pitchFamily="34" charset="0"/>
              </a:rPr>
              <a:t>recurso contencioso-administrativo</a:t>
            </a:r>
            <a:r>
              <a:rPr lang="es-ES" sz="2800" b="1" i="0" dirty="0">
                <a:solidFill>
                  <a:srgbClr val="002060"/>
                </a:solidFill>
                <a:effectLst/>
                <a:latin typeface="Arial" panose="020B0604020202020204" pitchFamily="34" charset="0"/>
                <a:cs typeface="Arial" panose="020B0604020202020204" pitchFamily="34" charset="0"/>
              </a:rPr>
              <a:t> frente a la inactividad de la Administración</a:t>
            </a:r>
            <a:r>
              <a:rPr lang="es-ES" sz="2800" b="0" i="0" dirty="0">
                <a:solidFill>
                  <a:srgbClr val="002060"/>
                </a:solidFill>
                <a:effectLst/>
                <a:latin typeface="Arial" panose="020B0604020202020204" pitchFamily="34" charset="0"/>
                <a:cs typeface="Arial" panose="020B0604020202020204" pitchFamily="34" charset="0"/>
              </a:rPr>
              <a:t>.</a:t>
            </a:r>
            <a:endParaRPr lang="es-ES" sz="28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28486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05E3B5C-DFFB-72A0-A170-869AA8C61AA2}"/>
              </a:ext>
            </a:extLst>
          </p:cNvPr>
          <p:cNvSpPr txBox="1"/>
          <p:nvPr/>
        </p:nvSpPr>
        <p:spPr>
          <a:xfrm>
            <a:off x="662366" y="1256563"/>
            <a:ext cx="10432353" cy="4170372"/>
          </a:xfrm>
          <a:prstGeom prst="rect">
            <a:avLst/>
          </a:prstGeom>
          <a:noFill/>
        </p:spPr>
        <p:txBody>
          <a:bodyPr wrap="square">
            <a:spAutoFit/>
          </a:bodyPr>
          <a:lstStyle/>
          <a:p>
            <a:pPr algn="just" fontAlgn="base">
              <a:spcAft>
                <a:spcPts val="300"/>
              </a:spcAft>
            </a:pPr>
            <a:r>
              <a:rPr lang="es-ES" sz="2000" b="0" i="1" dirty="0">
                <a:solidFill>
                  <a:srgbClr val="002060"/>
                </a:solidFill>
                <a:effectLst/>
                <a:latin typeface="Arial" panose="020B0604020202020204" pitchFamily="34" charset="0"/>
                <a:cs typeface="Arial" panose="020B0604020202020204" pitchFamily="34" charset="0"/>
              </a:rPr>
              <a:t>Sentencia de la Sala de lo Contencioso-Administrativo del Tribunal Supremo (Sección 5ª) de 1 de octubre de 2021.</a:t>
            </a:r>
          </a:p>
          <a:p>
            <a:pPr algn="just" fontAlgn="base">
              <a:spcAft>
                <a:spcPts val="300"/>
              </a:spcAft>
            </a:pPr>
            <a:endParaRPr lang="es-ES" sz="2000" b="0" i="1" dirty="0">
              <a:solidFill>
                <a:srgbClr val="002060"/>
              </a:solidFill>
              <a:effectLst/>
              <a:latin typeface="Arial" panose="020B0604020202020204" pitchFamily="34" charset="0"/>
              <a:cs typeface="Arial" panose="020B0604020202020204" pitchFamily="34" charset="0"/>
            </a:endParaRPr>
          </a:p>
          <a:p>
            <a:pPr algn="just" fontAlgn="base">
              <a:spcAft>
                <a:spcPts val="300"/>
              </a:spcAft>
            </a:pPr>
            <a:r>
              <a:rPr lang="es-ES" sz="2000" b="0" i="0" dirty="0">
                <a:solidFill>
                  <a:srgbClr val="002060"/>
                </a:solidFill>
                <a:effectLst/>
                <a:latin typeface="Arial" panose="020B0604020202020204" pitchFamily="34" charset="0"/>
                <a:cs typeface="Arial" panose="020B0604020202020204" pitchFamily="34" charset="0"/>
              </a:rPr>
              <a:t>En este caso, el Tribunal Supremo analizó los derechos de los interesados cuando la Administración esté obligada a realizar una prestación concreta en virtud de una disposición general que no precise de actos de aplicación o en virtud de un acto, contrato o convenio administrativo, y no cumpla con esta obligación. La LJCA señala que se puede recurrir si transcurridos tres meses desde que se reclame el cumplimiento, persista la inactividad. </a:t>
            </a:r>
            <a:r>
              <a:rPr lang="es-ES" sz="2000" b="1" i="0" dirty="0">
                <a:solidFill>
                  <a:srgbClr val="002060"/>
                </a:solidFill>
                <a:effectLst/>
                <a:latin typeface="Arial" panose="020B0604020202020204" pitchFamily="34" charset="0"/>
                <a:cs typeface="Arial" panose="020B0604020202020204" pitchFamily="34" charset="0"/>
              </a:rPr>
              <a:t>El plazo para recurrir es de dos meses a partir de la expiración de estos tres meses</a:t>
            </a:r>
            <a:r>
              <a:rPr lang="es-ES" sz="2000" b="0" i="0" dirty="0">
                <a:solidFill>
                  <a:srgbClr val="002060"/>
                </a:solidFill>
                <a:effectLst/>
                <a:latin typeface="Arial" panose="020B0604020202020204" pitchFamily="34" charset="0"/>
                <a:cs typeface="Arial" panose="020B0604020202020204" pitchFamily="34" charset="0"/>
              </a:rPr>
              <a:t>; pero el Tribunal Supremo ya dictaminó que, si no se presenta el recurso en estos dos meses, el interesado puede reclamar de nuevo el cumplimiento y se iniciará un nuevo plazo de tres meses. Finalizado este, si la Administración persiste en su inactividad, se dispone de </a:t>
            </a:r>
            <a:r>
              <a:rPr lang="es-ES" sz="2000" b="1" i="0" dirty="0">
                <a:solidFill>
                  <a:srgbClr val="002060"/>
                </a:solidFill>
                <a:effectLst/>
                <a:latin typeface="Arial" panose="020B0604020202020204" pitchFamily="34" charset="0"/>
                <a:cs typeface="Arial" panose="020B0604020202020204" pitchFamily="34" charset="0"/>
              </a:rPr>
              <a:t>un nuevo plazo de dos meses para recurrir. Y así, sucesivamente.</a:t>
            </a:r>
            <a:endParaRPr lang="es-ES" sz="2000" b="1" i="1" dirty="0">
              <a:solidFill>
                <a:srgbClr val="00206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55869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F2D1005-80D2-D1F5-E439-843CB63AAEF7}"/>
              </a:ext>
            </a:extLst>
          </p:cNvPr>
          <p:cNvSpPr txBox="1"/>
          <p:nvPr/>
        </p:nvSpPr>
        <p:spPr>
          <a:xfrm>
            <a:off x="353961" y="1053035"/>
            <a:ext cx="11484077" cy="4926990"/>
          </a:xfrm>
          <a:prstGeom prst="rect">
            <a:avLst/>
          </a:prstGeom>
          <a:noFill/>
        </p:spPr>
        <p:txBody>
          <a:bodyPr wrap="square">
            <a:spAutoFit/>
          </a:bodyPr>
          <a:lstStyle/>
          <a:p>
            <a:pPr algn="just">
              <a:spcAft>
                <a:spcPts val="1650"/>
              </a:spcAft>
            </a:pPr>
            <a:r>
              <a:rPr lang="es-ES" sz="2000" b="0" i="0" dirty="0">
                <a:solidFill>
                  <a:srgbClr val="002060"/>
                </a:solidFill>
                <a:effectLst/>
                <a:latin typeface="Arial" panose="020B0604020202020204" pitchFamily="34" charset="0"/>
                <a:cs typeface="Arial" panose="020B0604020202020204" pitchFamily="34" charset="0"/>
              </a:rPr>
              <a:t>Por último, cabe señalar que la LJCA establece que cuando el recurso se dirija contra la </a:t>
            </a:r>
            <a:r>
              <a:rPr lang="es-ES" sz="2000" b="1" i="0" dirty="0">
                <a:solidFill>
                  <a:srgbClr val="002060"/>
                </a:solidFill>
                <a:effectLst/>
                <a:latin typeface="Arial" panose="020B0604020202020204" pitchFamily="34" charset="0"/>
                <a:cs typeface="Arial" panose="020B0604020202020204" pitchFamily="34" charset="0"/>
              </a:rPr>
              <a:t>inactividad de la Administración Pública</a:t>
            </a:r>
            <a:r>
              <a:rPr lang="es-ES" sz="2000" b="0" i="0" dirty="0">
                <a:solidFill>
                  <a:srgbClr val="002060"/>
                </a:solidFill>
                <a:effectLst/>
                <a:latin typeface="Arial" panose="020B0604020202020204" pitchFamily="34" charset="0"/>
                <a:cs typeface="Arial" panose="020B0604020202020204" pitchFamily="34" charset="0"/>
              </a:rPr>
              <a:t> conforme a lo dispuesto en su </a:t>
            </a:r>
            <a:r>
              <a:rPr lang="es-ES" sz="2000" b="1" i="0" dirty="0">
                <a:solidFill>
                  <a:srgbClr val="002060"/>
                </a:solidFill>
                <a:effectLst/>
                <a:latin typeface="Arial" panose="020B0604020202020204" pitchFamily="34" charset="0"/>
                <a:cs typeface="Arial" panose="020B0604020202020204" pitchFamily="34" charset="0"/>
              </a:rPr>
              <a:t>artículo 29</a:t>
            </a:r>
            <a:r>
              <a:rPr lang="es-ES" sz="2000" b="0" i="0" dirty="0">
                <a:solidFill>
                  <a:srgbClr val="002060"/>
                </a:solidFill>
                <a:effectLst/>
                <a:latin typeface="Arial" panose="020B0604020202020204" pitchFamily="34" charset="0"/>
                <a:cs typeface="Arial" panose="020B0604020202020204" pitchFamily="34" charset="0"/>
              </a:rPr>
              <a:t>, el recurrente tiene la posibilidad de </a:t>
            </a:r>
            <a:r>
              <a:rPr lang="es-ES" sz="2000" b="1" i="0" dirty="0">
                <a:solidFill>
                  <a:srgbClr val="002060"/>
                </a:solidFill>
                <a:effectLst/>
                <a:latin typeface="Arial" panose="020B0604020202020204" pitchFamily="34" charset="0"/>
                <a:cs typeface="Arial" panose="020B0604020202020204" pitchFamily="34" charset="0"/>
              </a:rPr>
              <a:t>solicitar que se condene a la Administración al cumplimiento de sus obligaciones legalmente establecidas</a:t>
            </a:r>
            <a:r>
              <a:rPr lang="es-ES" sz="2000" b="0" i="0" dirty="0">
                <a:solidFill>
                  <a:srgbClr val="002060"/>
                </a:solidFill>
                <a:effectLst/>
                <a:latin typeface="Arial" panose="020B0604020202020204" pitchFamily="34" charset="0"/>
                <a:cs typeface="Arial" panose="020B0604020202020204" pitchFamily="34" charset="0"/>
              </a:rPr>
              <a:t>. De tal modo que, si la sentencia efectivamente resolviere a favor del demandante condenando a la Administración a efectuar una actividad concreta o a ejecutar y materializar un acto administrativo, en caso de incumplimiento por parte de dicha Administración, el órgano judicial se encontrará facultado para:</a:t>
            </a:r>
          </a:p>
          <a:p>
            <a:pPr algn="just" fontAlgn="base">
              <a:buFont typeface="Arial" panose="020B0604020202020204" pitchFamily="34" charset="0"/>
              <a:buChar char="•"/>
            </a:pPr>
            <a:r>
              <a:rPr lang="es-ES" sz="2000" b="0" i="0">
                <a:solidFill>
                  <a:srgbClr val="002060"/>
                </a:solidFill>
                <a:effectLst/>
                <a:latin typeface="Arial" panose="020B0604020202020204" pitchFamily="34" charset="0"/>
                <a:cs typeface="Arial" panose="020B0604020202020204" pitchFamily="34" charset="0"/>
              </a:rPr>
              <a:t> Ejecutar </a:t>
            </a:r>
            <a:r>
              <a:rPr lang="es-ES" sz="2000" b="0" i="0" dirty="0">
                <a:solidFill>
                  <a:srgbClr val="002060"/>
                </a:solidFill>
                <a:effectLst/>
                <a:latin typeface="Arial" panose="020B0604020202020204" pitchFamily="34" charset="0"/>
                <a:cs typeface="Arial" panose="020B0604020202020204" pitchFamily="34" charset="0"/>
              </a:rPr>
              <a:t>la sentencia a través de sus propios medios o requiriendo la colaboración de las autoridades y agentes de la Administración </a:t>
            </a:r>
            <a:r>
              <a:rPr lang="es-ES" sz="2000" b="0" i="0">
                <a:solidFill>
                  <a:srgbClr val="002060"/>
                </a:solidFill>
                <a:effectLst/>
                <a:latin typeface="Arial" panose="020B0604020202020204" pitchFamily="34" charset="0"/>
                <a:cs typeface="Arial" panose="020B0604020202020204" pitchFamily="34" charset="0"/>
              </a:rPr>
              <a:t>condenada.</a:t>
            </a:r>
          </a:p>
          <a:p>
            <a:pPr algn="just" fontAlgn="base"/>
            <a:endParaRPr lang="es-ES" sz="2000" b="0" i="0" dirty="0">
              <a:solidFill>
                <a:srgbClr val="002060"/>
              </a:solidFill>
              <a:effectLst/>
              <a:latin typeface="Arial" panose="020B0604020202020204" pitchFamily="34" charset="0"/>
              <a:cs typeface="Arial" panose="020B0604020202020204" pitchFamily="34" charset="0"/>
            </a:endParaRPr>
          </a:p>
          <a:p>
            <a:pPr algn="just" fontAlgn="base">
              <a:buFont typeface="Arial" panose="020B0604020202020204" pitchFamily="34" charset="0"/>
              <a:buChar char="•"/>
            </a:pPr>
            <a:r>
              <a:rPr lang="es-ES" sz="2000" b="0" i="0">
                <a:solidFill>
                  <a:srgbClr val="002060"/>
                </a:solidFill>
                <a:effectLst/>
                <a:latin typeface="Arial" panose="020B0604020202020204" pitchFamily="34" charset="0"/>
                <a:cs typeface="Arial" panose="020B0604020202020204" pitchFamily="34" charset="0"/>
              </a:rPr>
              <a:t> Adoptar </a:t>
            </a:r>
            <a:r>
              <a:rPr lang="es-ES" sz="2000" b="0" i="0" dirty="0">
                <a:solidFill>
                  <a:srgbClr val="002060"/>
                </a:solidFill>
                <a:effectLst/>
                <a:latin typeface="Arial" panose="020B0604020202020204" pitchFamily="34" charset="0"/>
                <a:cs typeface="Arial" panose="020B0604020202020204" pitchFamily="34" charset="0"/>
              </a:rPr>
              <a:t>las medidas necesarias para que la resolución adquiera </a:t>
            </a:r>
            <a:r>
              <a:rPr lang="es-ES" sz="2000" b="0" i="0">
                <a:solidFill>
                  <a:srgbClr val="002060"/>
                </a:solidFill>
                <a:effectLst/>
                <a:latin typeface="Arial" panose="020B0604020202020204" pitchFamily="34" charset="0"/>
                <a:cs typeface="Arial" panose="020B0604020202020204" pitchFamily="34" charset="0"/>
              </a:rPr>
              <a:t>eficacia.</a:t>
            </a:r>
          </a:p>
          <a:p>
            <a:pPr algn="just" fontAlgn="base"/>
            <a:endParaRPr lang="es-ES" sz="2000" b="0" i="0" dirty="0">
              <a:solidFill>
                <a:srgbClr val="002060"/>
              </a:solidFill>
              <a:effectLst/>
              <a:latin typeface="Arial" panose="020B0604020202020204" pitchFamily="34" charset="0"/>
              <a:cs typeface="Arial" panose="020B0604020202020204" pitchFamily="34" charset="0"/>
            </a:endParaRPr>
          </a:p>
          <a:p>
            <a:pPr algn="just">
              <a:spcAft>
                <a:spcPts val="1650"/>
              </a:spcAft>
            </a:pPr>
            <a:r>
              <a:rPr lang="es-ES" sz="2000" b="0" i="0" dirty="0">
                <a:solidFill>
                  <a:srgbClr val="002060"/>
                </a:solidFill>
                <a:effectLst/>
                <a:latin typeface="Arial" panose="020B0604020202020204" pitchFamily="34" charset="0"/>
                <a:cs typeface="Arial" panose="020B0604020202020204" pitchFamily="34" charset="0"/>
              </a:rPr>
              <a:t>Si la Administración </a:t>
            </a:r>
            <a:r>
              <a:rPr lang="es-ES" sz="2000" b="1" i="0" dirty="0">
                <a:solidFill>
                  <a:srgbClr val="002060"/>
                </a:solidFill>
                <a:effectLst/>
                <a:latin typeface="Arial" panose="020B0604020202020204" pitchFamily="34" charset="0"/>
                <a:cs typeface="Arial" panose="020B0604020202020204" pitchFamily="34" charset="0"/>
              </a:rPr>
              <a:t>contraviene alguno de los pronunciamientos de la sentencia</a:t>
            </a:r>
            <a:r>
              <a:rPr lang="es-ES" sz="2000" b="0" i="0" dirty="0">
                <a:solidFill>
                  <a:srgbClr val="002060"/>
                </a:solidFill>
                <a:effectLst/>
                <a:latin typeface="Arial" panose="020B0604020202020204" pitchFamily="34" charset="0"/>
                <a:cs typeface="Arial" panose="020B0604020202020204" pitchFamily="34" charset="0"/>
              </a:rPr>
              <a:t>, la parte interesada podrá solicitar al órgano judicial que proceda a reponer la situación al estado exigido dentro de aquélla y se determinen </a:t>
            </a:r>
            <a:r>
              <a:rPr lang="es-ES" sz="2000" b="1" i="0" dirty="0">
                <a:solidFill>
                  <a:srgbClr val="002060"/>
                </a:solidFill>
                <a:effectLst/>
                <a:latin typeface="Arial" panose="020B0604020202020204" pitchFamily="34" charset="0"/>
                <a:cs typeface="Arial" panose="020B0604020202020204" pitchFamily="34" charset="0"/>
              </a:rPr>
              <a:t>los daños y perjuicios que ocasionare el incumplimiento.</a:t>
            </a:r>
          </a:p>
        </p:txBody>
      </p:sp>
    </p:spTree>
    <p:extLst>
      <p:ext uri="{BB962C8B-B14F-4D97-AF65-F5344CB8AC3E}">
        <p14:creationId xmlns:p14="http://schemas.microsoft.com/office/powerpoint/2010/main" val="368354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84FE0AA-E4FB-B687-9184-96200862F81D}"/>
              </a:ext>
            </a:extLst>
          </p:cNvPr>
          <p:cNvSpPr txBox="1"/>
          <p:nvPr/>
        </p:nvSpPr>
        <p:spPr>
          <a:xfrm>
            <a:off x="333153" y="988828"/>
            <a:ext cx="11525694" cy="4832092"/>
          </a:xfrm>
          <a:prstGeom prst="rect">
            <a:avLst/>
          </a:prstGeom>
          <a:noFill/>
        </p:spPr>
        <p:txBody>
          <a:bodyPr wrap="square">
            <a:spAutoFit/>
          </a:bodyPr>
          <a:lstStyle/>
          <a:p>
            <a:pPr algn="just"/>
            <a:r>
              <a:rPr lang="es-ES" sz="2800" b="1" i="0" u="none" strike="noStrike" baseline="0" dirty="0">
                <a:solidFill>
                  <a:srgbClr val="002060"/>
                </a:solidFill>
                <a:latin typeface="Arial" panose="020B0604020202020204" pitchFamily="34" charset="0"/>
              </a:rPr>
              <a:t>El artículo 7 de la LRBRL (en la nueva redacción dada por la LRSAL) clasifica las competencias de las Entidades Locales en tres tipos: las competencias propias, las competencias delegadas y las competencias que no son propias ni </a:t>
            </a:r>
            <a:r>
              <a:rPr lang="es-ES" sz="2800" b="1" i="0" u="none" strike="noStrike" baseline="0">
                <a:solidFill>
                  <a:srgbClr val="002060"/>
                </a:solidFill>
                <a:latin typeface="Arial" panose="020B0604020202020204" pitchFamily="34" charset="0"/>
              </a:rPr>
              <a:t>delegadas.</a:t>
            </a:r>
          </a:p>
          <a:p>
            <a:pPr algn="just"/>
            <a:endParaRPr lang="es-ES" sz="800" b="1" i="0" u="none" strike="noStrike" baseline="0">
              <a:solidFill>
                <a:srgbClr val="002060"/>
              </a:solidFill>
              <a:latin typeface="Arial" panose="020B0604020202020204" pitchFamily="34" charset="0"/>
            </a:endParaRPr>
          </a:p>
          <a:p>
            <a:pPr algn="just"/>
            <a:endParaRPr lang="es-ES" sz="800" b="1" i="0" u="none" strike="noStrike" baseline="0">
              <a:solidFill>
                <a:srgbClr val="002060"/>
              </a:solidFill>
              <a:latin typeface="Arial" panose="020B0604020202020204" pitchFamily="34" charset="0"/>
            </a:endParaRPr>
          </a:p>
          <a:p>
            <a:pPr algn="just"/>
            <a:endParaRPr lang="es-ES" sz="800" b="1" i="0" u="none" strike="noStrike" baseline="0" dirty="0">
              <a:solidFill>
                <a:srgbClr val="002060"/>
              </a:solidFill>
              <a:latin typeface="Arial" panose="020B0604020202020204" pitchFamily="34" charset="0"/>
            </a:endParaRPr>
          </a:p>
          <a:p>
            <a:pPr algn="just"/>
            <a:r>
              <a:rPr lang="es-ES" sz="2800" b="0" i="0" u="sng" strike="noStrike" baseline="0" dirty="0">
                <a:solidFill>
                  <a:srgbClr val="002060"/>
                </a:solidFill>
                <a:latin typeface="Arial" panose="020B0604020202020204" pitchFamily="34" charset="0"/>
              </a:rPr>
              <a:t>Son competencias propias de los municipios, las referidas en el artículo </a:t>
            </a:r>
            <a:r>
              <a:rPr lang="es-ES" sz="2800" b="1" i="0" u="sng" strike="noStrike" baseline="0" dirty="0">
                <a:solidFill>
                  <a:srgbClr val="002060"/>
                </a:solidFill>
                <a:latin typeface="Arial" panose="020B0604020202020204" pitchFamily="34" charset="0"/>
              </a:rPr>
              <a:t>25 de la LRBRL</a:t>
            </a:r>
            <a:r>
              <a:rPr lang="es-ES" sz="2800" b="0" i="0" u="sng" strike="noStrike" baseline="0" dirty="0">
                <a:solidFill>
                  <a:srgbClr val="002060"/>
                </a:solidFill>
                <a:latin typeface="Arial" panose="020B0604020202020204" pitchFamily="34" charset="0"/>
              </a:rPr>
              <a:t>, en la redacción de la </a:t>
            </a:r>
            <a:r>
              <a:rPr lang="es-ES" sz="2800" b="0" i="0" u="sng" strike="noStrike" baseline="0">
                <a:solidFill>
                  <a:srgbClr val="002060"/>
                </a:solidFill>
                <a:latin typeface="Arial" panose="020B0604020202020204" pitchFamily="34" charset="0"/>
              </a:rPr>
              <a:t>LRSAL</a:t>
            </a:r>
            <a:r>
              <a:rPr lang="es-ES" sz="2800" b="0" i="0" u="none" strike="noStrike" baseline="0">
                <a:solidFill>
                  <a:srgbClr val="002060"/>
                </a:solidFill>
                <a:latin typeface="Arial" panose="020B0604020202020204" pitchFamily="34" charset="0"/>
              </a:rPr>
              <a:t>.</a:t>
            </a:r>
          </a:p>
          <a:p>
            <a:pPr algn="just"/>
            <a:endParaRPr lang="es-ES" sz="800" b="0" i="0" u="none" strike="noStrike" baseline="0">
              <a:solidFill>
                <a:srgbClr val="002060"/>
              </a:solidFill>
              <a:latin typeface="Arial" panose="020B0604020202020204" pitchFamily="34" charset="0"/>
            </a:endParaRPr>
          </a:p>
          <a:p>
            <a:pPr algn="just"/>
            <a:endParaRPr lang="es-ES" sz="800" b="0" i="0" u="none" strike="noStrike" baseline="0">
              <a:solidFill>
                <a:srgbClr val="002060"/>
              </a:solidFill>
              <a:latin typeface="Arial" panose="020B0604020202020204" pitchFamily="34" charset="0"/>
            </a:endParaRPr>
          </a:p>
          <a:p>
            <a:pPr algn="just"/>
            <a:endParaRPr lang="es-ES" sz="800">
              <a:solidFill>
                <a:srgbClr val="002060"/>
              </a:solidFill>
              <a:latin typeface="Arial" panose="020B0604020202020204" pitchFamily="34" charset="0"/>
            </a:endParaRPr>
          </a:p>
          <a:p>
            <a:pPr algn="just"/>
            <a:endParaRPr lang="es-ES" sz="800" b="0" i="0" u="none" strike="noStrike" baseline="0" dirty="0">
              <a:solidFill>
                <a:srgbClr val="002060"/>
              </a:solidFill>
              <a:latin typeface="Arial" panose="020B0604020202020204" pitchFamily="34" charset="0"/>
            </a:endParaRPr>
          </a:p>
          <a:p>
            <a:pPr algn="just"/>
            <a:r>
              <a:rPr lang="es-ES" sz="2800" b="0" i="0" u="none" strike="noStrike" baseline="0" dirty="0">
                <a:solidFill>
                  <a:srgbClr val="002060"/>
                </a:solidFill>
                <a:latin typeface="Arial" panose="020B0604020202020204" pitchFamily="34" charset="0"/>
              </a:rPr>
              <a:t>Son competencias propias de las Diputaciones Provinciales o entidades equivalentes las referidas en el artículo 36 de la LRBRL, en la redacción de la LRSAL.</a:t>
            </a:r>
            <a:endParaRPr lang="es-ES" sz="2800" dirty="0">
              <a:solidFill>
                <a:srgbClr val="002060"/>
              </a:solidFill>
            </a:endParaRPr>
          </a:p>
        </p:txBody>
      </p:sp>
    </p:spTree>
    <p:extLst>
      <p:ext uri="{BB962C8B-B14F-4D97-AF65-F5344CB8AC3E}">
        <p14:creationId xmlns:p14="http://schemas.microsoft.com/office/powerpoint/2010/main" val="825474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7BF8E-DB8E-500C-3F29-DB0764228D10}"/>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B877AC70-6C06-DE5E-3C1C-E4BCB0255862}"/>
              </a:ext>
            </a:extLst>
          </p:cNvPr>
          <p:cNvSpPr txBox="1"/>
          <p:nvPr/>
        </p:nvSpPr>
        <p:spPr>
          <a:xfrm>
            <a:off x="486697" y="191033"/>
            <a:ext cx="11218606" cy="6032421"/>
          </a:xfrm>
          <a:prstGeom prst="rect">
            <a:avLst/>
          </a:prstGeom>
          <a:noFill/>
        </p:spPr>
        <p:txBody>
          <a:bodyPr wrap="square">
            <a:spAutoFit/>
          </a:bodyPr>
          <a:lstStyle/>
          <a:p>
            <a:pPr algn="l"/>
            <a:endParaRPr lang="es-ES" sz="1800" b="1" i="0" u="none" strike="noStrike" baseline="0" dirty="0">
              <a:latin typeface="Arial" panose="020B0604020202020204" pitchFamily="34" charset="0"/>
            </a:endParaRPr>
          </a:p>
          <a:p>
            <a:pPr algn="just"/>
            <a:endParaRPr lang="es-ES" sz="1800" b="1" i="0" u="none" strike="noStrike" baseline="0" dirty="0">
              <a:latin typeface="Arial" panose="020B0604020202020204" pitchFamily="34" charset="0"/>
            </a:endParaRPr>
          </a:p>
          <a:p>
            <a:pPr algn="just"/>
            <a:r>
              <a:rPr lang="es-ES" sz="1800" b="1" i="0" u="none" strike="noStrike" baseline="0" dirty="0">
                <a:latin typeface="Arial" panose="020B0604020202020204" pitchFamily="34" charset="0"/>
              </a:rPr>
              <a:t>Artículo 25 de la LRBRL en la redacción que da al mismo de la Ley 27/2013</a:t>
            </a:r>
            <a:r>
              <a:rPr lang="es-ES" sz="1800" b="1" i="0" u="none" strike="noStrike" baseline="0">
                <a:latin typeface="Arial" panose="020B0604020202020204" pitchFamily="34" charset="0"/>
              </a:rPr>
              <a:t>, de 27 </a:t>
            </a:r>
            <a:r>
              <a:rPr lang="es-ES" sz="1800" b="1" i="0" u="none" strike="noStrike" baseline="0" dirty="0">
                <a:latin typeface="Arial" panose="020B0604020202020204" pitchFamily="34" charset="0"/>
              </a:rPr>
              <a:t>de diciembre, de racionalización y sostenibilidad de la </a:t>
            </a:r>
            <a:r>
              <a:rPr lang="es-ES" sz="1800" b="1" i="0" u="none" strike="noStrike" baseline="0">
                <a:latin typeface="Arial" panose="020B0604020202020204" pitchFamily="34" charset="0"/>
              </a:rPr>
              <a:t>Administración Local (LRSAL</a:t>
            </a:r>
            <a:r>
              <a:rPr lang="es-ES" sz="1800" b="0" i="0" u="none" strike="noStrike" baseline="0">
                <a:latin typeface="Arial" panose="020B0604020202020204" pitchFamily="34" charset="0"/>
              </a:rPr>
              <a:t>)</a:t>
            </a:r>
          </a:p>
          <a:p>
            <a:pPr algn="just"/>
            <a:endParaRPr lang="es-ES" sz="800" b="0" i="0" u="none" strike="noStrike" baseline="0" dirty="0">
              <a:latin typeface="Arial" panose="020B0604020202020204" pitchFamily="34" charset="0"/>
            </a:endParaRPr>
          </a:p>
          <a:p>
            <a:pPr marL="342900" indent="-342900" algn="just">
              <a:buAutoNum type="arabicPeriod"/>
            </a:pPr>
            <a:r>
              <a:rPr lang="es-ES" sz="1800" b="0" i="1" u="none" strike="noStrike" baseline="0">
                <a:latin typeface="Arial" panose="020B0604020202020204" pitchFamily="34" charset="0"/>
              </a:rPr>
              <a:t>El </a:t>
            </a:r>
            <a:r>
              <a:rPr lang="es-ES" sz="1800" b="0" i="1" u="none" strike="noStrike" baseline="0" dirty="0">
                <a:latin typeface="Arial" panose="020B0604020202020204" pitchFamily="34" charset="0"/>
              </a:rPr>
              <a:t>Municipio, para la gestión de sus intereses y en el ámbito de sus competencias, puede promover</a:t>
            </a:r>
            <a:r>
              <a:rPr lang="es-ES" i="1" dirty="0">
                <a:latin typeface="Arial" panose="020B0604020202020204" pitchFamily="34" charset="0"/>
              </a:rPr>
              <a:t> </a:t>
            </a:r>
            <a:r>
              <a:rPr lang="es-ES" sz="1800" b="0" i="1" u="none" strike="noStrike" baseline="0" dirty="0">
                <a:latin typeface="Arial" panose="020B0604020202020204" pitchFamily="34" charset="0"/>
              </a:rPr>
              <a:t>actividades y prestar los servicios públicos que contribuyan a satisfacer las necesidades y aspiraciones de la comunidad vecinal en los términos previstos en este </a:t>
            </a:r>
            <a:r>
              <a:rPr lang="es-ES" sz="1800" b="0" i="1" u="none" strike="noStrike" baseline="0">
                <a:latin typeface="Arial" panose="020B0604020202020204" pitchFamily="34" charset="0"/>
              </a:rPr>
              <a:t>artículo.</a:t>
            </a:r>
          </a:p>
          <a:p>
            <a:pPr algn="just"/>
            <a:endParaRPr lang="es-ES" sz="800" b="0" i="1" u="none" strike="noStrike" baseline="0" dirty="0">
              <a:latin typeface="Arial" panose="020B0604020202020204" pitchFamily="34" charset="0"/>
            </a:endParaRPr>
          </a:p>
          <a:p>
            <a:pPr algn="just"/>
            <a:r>
              <a:rPr lang="es-ES" sz="1800" b="0" i="1" u="none" strike="noStrike" baseline="0" dirty="0">
                <a:latin typeface="Arial" panose="020B0604020202020204" pitchFamily="34" charset="0"/>
              </a:rPr>
              <a:t>2. El Municipio ejercerá en todo caso, como competencias propias, en los términos de la legislación </a:t>
            </a:r>
            <a:r>
              <a:rPr lang="es-ES" sz="1800" b="0" i="1" u="none" strike="noStrike" baseline="0">
                <a:latin typeface="Arial" panose="020B0604020202020204" pitchFamily="34" charset="0"/>
              </a:rPr>
              <a:t>del Estado </a:t>
            </a:r>
            <a:r>
              <a:rPr lang="es-ES" sz="1800" b="0" i="1" u="none" strike="noStrike" baseline="0" dirty="0">
                <a:latin typeface="Arial" panose="020B0604020202020204" pitchFamily="34" charset="0"/>
              </a:rPr>
              <a:t>y de las Comunidades Autónomas, en las siguientes </a:t>
            </a:r>
            <a:r>
              <a:rPr lang="es-ES" sz="1800" b="0" i="1" u="none" strike="noStrike" baseline="0">
                <a:latin typeface="Arial" panose="020B0604020202020204" pitchFamily="34" charset="0"/>
              </a:rPr>
              <a:t>materias:</a:t>
            </a:r>
          </a:p>
          <a:p>
            <a:pPr algn="just"/>
            <a:endParaRPr lang="es-ES" sz="800" b="0" i="1" u="none" strike="noStrike" baseline="0" dirty="0">
              <a:latin typeface="Arial" panose="020B0604020202020204" pitchFamily="34" charset="0"/>
            </a:endParaRPr>
          </a:p>
          <a:p>
            <a:pPr algn="just"/>
            <a:r>
              <a:rPr lang="es-ES" sz="1600" b="0" i="1" u="none" strike="noStrike" baseline="0">
                <a:latin typeface="Arial" panose="020B0604020202020204" pitchFamily="34" charset="0"/>
              </a:rPr>
              <a:t>	a</a:t>
            </a:r>
            <a:r>
              <a:rPr lang="es-ES" sz="1600" b="0" i="1" u="none" strike="noStrike" baseline="0" dirty="0">
                <a:latin typeface="Arial" panose="020B0604020202020204" pitchFamily="34" charset="0"/>
              </a:rPr>
              <a:t>) Urbanismo: planeamiento, gestión, ejecución y disciplina urbanística. Protección y gestión </a:t>
            </a:r>
            <a:r>
              <a:rPr lang="es-ES" sz="1600" b="0" i="1" u="none" strike="noStrike" baseline="0">
                <a:latin typeface="Arial" panose="020B0604020202020204" pitchFamily="34" charset="0"/>
              </a:rPr>
              <a:t>del patrimonio 	histórico</a:t>
            </a:r>
            <a:r>
              <a:rPr lang="es-ES" sz="1600" b="0" i="1" u="none" strike="noStrike" baseline="0" dirty="0">
                <a:latin typeface="Arial" panose="020B0604020202020204" pitchFamily="34" charset="0"/>
              </a:rPr>
              <a:t>. Promoción y gestión de la vivienda de protección pública con criterios </a:t>
            </a:r>
            <a:r>
              <a:rPr lang="es-ES" sz="1600" b="0" i="1" u="none" strike="noStrike" baseline="0">
                <a:latin typeface="Arial" panose="020B0604020202020204" pitchFamily="34" charset="0"/>
              </a:rPr>
              <a:t>de sostenibilidad </a:t>
            </a:r>
            <a:r>
              <a:rPr lang="es-ES" sz="1600" b="0" i="1" u="none" strike="noStrike" baseline="0" dirty="0">
                <a:latin typeface="Arial" panose="020B0604020202020204" pitchFamily="34" charset="0"/>
              </a:rPr>
              <a:t>financiera</a:t>
            </a:r>
            <a:r>
              <a:rPr lang="es-ES" sz="1600" b="0" i="1" u="none" strike="noStrike" baseline="0">
                <a:latin typeface="Arial" panose="020B0604020202020204" pitchFamily="34" charset="0"/>
              </a:rPr>
              <a:t>. 	Conservación </a:t>
            </a:r>
            <a:r>
              <a:rPr lang="es-ES" sz="1600" b="0" i="1" u="none" strike="noStrike" baseline="0" dirty="0">
                <a:latin typeface="Arial" panose="020B0604020202020204" pitchFamily="34" charset="0"/>
              </a:rPr>
              <a:t>y rehabilitación de la </a:t>
            </a:r>
            <a:r>
              <a:rPr lang="es-ES" sz="1600" b="0" i="1" u="none" strike="noStrike" baseline="0">
                <a:latin typeface="Arial" panose="020B0604020202020204" pitchFamily="34" charset="0"/>
              </a:rPr>
              <a:t>edificación.</a:t>
            </a:r>
          </a:p>
          <a:p>
            <a:pPr algn="just"/>
            <a:endParaRPr lang="es-ES" sz="800" b="0" i="1" u="none" strike="noStrike" baseline="0" dirty="0">
              <a:latin typeface="Arial" panose="020B0604020202020204" pitchFamily="34" charset="0"/>
            </a:endParaRPr>
          </a:p>
          <a:p>
            <a:pPr algn="just"/>
            <a:r>
              <a:rPr lang="es-ES" sz="1600" b="0" i="1" u="none" strike="noStrike" baseline="0">
                <a:latin typeface="Arial" panose="020B0604020202020204" pitchFamily="34" charset="0"/>
              </a:rPr>
              <a:t>	b</a:t>
            </a:r>
            <a:r>
              <a:rPr lang="es-ES" sz="1600" b="0" i="1" u="none" strike="noStrike" baseline="0" dirty="0">
                <a:latin typeface="Arial" panose="020B0604020202020204" pitchFamily="34" charset="0"/>
              </a:rPr>
              <a:t>) Medio ambiente urbano: en particular, parques y jardines públicos, gestión de los </a:t>
            </a:r>
            <a:r>
              <a:rPr lang="es-ES" sz="1600" b="0" i="1" u="none" strike="noStrike" baseline="0">
                <a:latin typeface="Arial" panose="020B0604020202020204" pitchFamily="34" charset="0"/>
              </a:rPr>
              <a:t>residuos sólidos </a:t>
            </a:r>
            <a:r>
              <a:rPr lang="es-ES" sz="1600" b="0" i="1" u="none" strike="noStrike" baseline="0" dirty="0">
                <a:latin typeface="Arial" panose="020B0604020202020204" pitchFamily="34" charset="0"/>
              </a:rPr>
              <a:t>urbanos </a:t>
            </a:r>
            <a:r>
              <a:rPr lang="es-ES" sz="1600" b="0" i="1" u="none" strike="noStrike" baseline="0">
                <a:latin typeface="Arial" panose="020B0604020202020204" pitchFamily="34" charset="0"/>
              </a:rPr>
              <a:t>y 	protección </a:t>
            </a:r>
            <a:r>
              <a:rPr lang="es-ES" sz="1600" b="0" i="1" u="none" strike="noStrike" baseline="0" dirty="0">
                <a:latin typeface="Arial" panose="020B0604020202020204" pitchFamily="34" charset="0"/>
              </a:rPr>
              <a:t>contra la contaminación acústica, lumínica y atmosférica en las </a:t>
            </a:r>
            <a:r>
              <a:rPr lang="es-ES" sz="1600" b="0" i="1" u="none" strike="noStrike" baseline="0">
                <a:latin typeface="Arial" panose="020B0604020202020204" pitchFamily="34" charset="0"/>
              </a:rPr>
              <a:t>zonas urbanas.</a:t>
            </a:r>
          </a:p>
          <a:p>
            <a:pPr algn="just"/>
            <a:endParaRPr lang="es-ES" sz="800" b="0" i="1" u="none" strike="noStrike" baseline="0" dirty="0">
              <a:latin typeface="Arial" panose="020B0604020202020204" pitchFamily="34" charset="0"/>
            </a:endParaRPr>
          </a:p>
          <a:p>
            <a:pPr algn="just"/>
            <a:r>
              <a:rPr lang="es-ES" sz="1600" b="0" i="1" u="none" strike="noStrike" baseline="0">
                <a:latin typeface="Arial" panose="020B0604020202020204" pitchFamily="34" charset="0"/>
              </a:rPr>
              <a:t>	c</a:t>
            </a:r>
            <a:r>
              <a:rPr lang="es-ES" sz="1600" b="0" i="1" u="none" strike="noStrike" baseline="0" dirty="0">
                <a:latin typeface="Arial" panose="020B0604020202020204" pitchFamily="34" charset="0"/>
              </a:rPr>
              <a:t>) Abastecimiento de agua potable a domicilio y evacuación y tratamiento </a:t>
            </a:r>
            <a:r>
              <a:rPr lang="es-ES" sz="1600" b="0" i="1" u="none" strike="noStrike" baseline="0">
                <a:latin typeface="Arial" panose="020B0604020202020204" pitchFamily="34" charset="0"/>
              </a:rPr>
              <a:t>de aguas residuales.</a:t>
            </a:r>
          </a:p>
          <a:p>
            <a:pPr algn="just"/>
            <a:endParaRPr lang="es-ES" sz="800" b="0" i="1" u="none" strike="noStrike" baseline="0">
              <a:latin typeface="Arial" panose="020B0604020202020204" pitchFamily="34" charset="0"/>
            </a:endParaRPr>
          </a:p>
          <a:p>
            <a:pPr algn="just"/>
            <a:r>
              <a:rPr lang="es-ES" sz="1600" b="0" i="1" u="none" strike="noStrike" baseline="0">
                <a:latin typeface="Arial" panose="020B0604020202020204" pitchFamily="34" charset="0"/>
              </a:rPr>
              <a:t>	d</a:t>
            </a:r>
            <a:r>
              <a:rPr lang="es-ES" sz="1600" b="0" i="1" u="none" strike="noStrike" baseline="0" dirty="0">
                <a:latin typeface="Arial" panose="020B0604020202020204" pitchFamily="34" charset="0"/>
              </a:rPr>
              <a:t>) Infraestructura viaria y otros equipamientos de su </a:t>
            </a:r>
            <a:r>
              <a:rPr lang="es-ES" sz="1600" b="0" i="1" u="none" strike="noStrike" baseline="0">
                <a:latin typeface="Arial" panose="020B0604020202020204" pitchFamily="34" charset="0"/>
              </a:rPr>
              <a:t>titularidad.</a:t>
            </a:r>
          </a:p>
          <a:p>
            <a:pPr algn="just"/>
            <a:endParaRPr lang="es-ES" sz="800" b="0" i="1" u="none" strike="noStrike" baseline="0" dirty="0">
              <a:latin typeface="Arial" panose="020B0604020202020204" pitchFamily="34" charset="0"/>
            </a:endParaRPr>
          </a:p>
          <a:p>
            <a:pPr algn="just"/>
            <a:r>
              <a:rPr lang="es-ES" sz="1600" b="0" i="1" u="none" strike="noStrike" baseline="0">
                <a:latin typeface="Arial" panose="020B0604020202020204" pitchFamily="34" charset="0"/>
              </a:rPr>
              <a:t>	e</a:t>
            </a:r>
            <a:r>
              <a:rPr lang="es-ES" sz="1600" b="0" i="1" u="none" strike="noStrike" baseline="0" dirty="0">
                <a:latin typeface="Arial" panose="020B0604020202020204" pitchFamily="34" charset="0"/>
              </a:rPr>
              <a:t>) Evaluación e información, de situaciones de necesidad social, y la atención inmediata </a:t>
            </a:r>
            <a:r>
              <a:rPr lang="es-ES" sz="1600" b="0" i="1" u="none" strike="noStrike" baseline="0">
                <a:latin typeface="Arial" panose="020B0604020202020204" pitchFamily="34" charset="0"/>
              </a:rPr>
              <a:t>a personas en 	situación </a:t>
            </a:r>
            <a:r>
              <a:rPr lang="es-ES" sz="1600" b="0" i="1" u="none" strike="noStrike" baseline="0" dirty="0">
                <a:latin typeface="Arial" panose="020B0604020202020204" pitchFamily="34" charset="0"/>
              </a:rPr>
              <a:t>o riesgo de exclusión </a:t>
            </a:r>
            <a:r>
              <a:rPr lang="es-ES" sz="1600" b="0" i="1" u="none" strike="noStrike" baseline="0">
                <a:latin typeface="Arial" panose="020B0604020202020204" pitchFamily="34" charset="0"/>
              </a:rPr>
              <a:t>social.</a:t>
            </a:r>
          </a:p>
          <a:p>
            <a:pPr algn="just"/>
            <a:endParaRPr lang="es-ES" sz="800" b="0" i="1" u="none" strike="noStrike" baseline="0">
              <a:latin typeface="Arial" panose="020B0604020202020204" pitchFamily="34" charset="0"/>
            </a:endParaRPr>
          </a:p>
          <a:p>
            <a:pPr algn="just"/>
            <a:r>
              <a:rPr lang="es-ES" sz="1600" b="0" i="1" u="none" strike="noStrike" baseline="0">
                <a:latin typeface="Arial" panose="020B0604020202020204" pitchFamily="34" charset="0"/>
              </a:rPr>
              <a:t>	f) Policía local, protección civil, prevención y extinción de incendios.</a:t>
            </a:r>
            <a:endParaRPr lang="es-ES" sz="1600" dirty="0"/>
          </a:p>
        </p:txBody>
      </p:sp>
    </p:spTree>
    <p:extLst>
      <p:ext uri="{BB962C8B-B14F-4D97-AF65-F5344CB8AC3E}">
        <p14:creationId xmlns:p14="http://schemas.microsoft.com/office/powerpoint/2010/main" val="2720605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2FCC4-BB76-5FA6-8130-84C3B1B5C3D0}"/>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61D72574-65D5-01D9-4508-DA88B6989B3F}"/>
              </a:ext>
            </a:extLst>
          </p:cNvPr>
          <p:cNvSpPr txBox="1"/>
          <p:nvPr/>
        </p:nvSpPr>
        <p:spPr>
          <a:xfrm>
            <a:off x="283960" y="759637"/>
            <a:ext cx="11493910" cy="5232202"/>
          </a:xfrm>
          <a:prstGeom prst="rect">
            <a:avLst/>
          </a:prstGeom>
          <a:noFill/>
        </p:spPr>
        <p:txBody>
          <a:bodyPr wrap="square">
            <a:spAutoFit/>
          </a:bodyPr>
          <a:lstStyle/>
          <a:p>
            <a:pPr algn="l"/>
            <a:r>
              <a:rPr lang="es-ES" sz="1600" b="0" i="1" u="none" strike="noStrike" baseline="0">
                <a:latin typeface="Arial" panose="020B0604020202020204" pitchFamily="34" charset="0"/>
              </a:rPr>
              <a:t>	g</a:t>
            </a:r>
            <a:r>
              <a:rPr lang="es-ES" sz="1600" b="0" i="1" u="none" strike="noStrike" baseline="0" dirty="0">
                <a:latin typeface="Arial" panose="020B0604020202020204" pitchFamily="34" charset="0"/>
              </a:rPr>
              <a:t>) Tráfico, estacionamiento de vehículos y movilidad. Transporte colectivo </a:t>
            </a:r>
            <a:r>
              <a:rPr lang="es-ES" sz="1600" b="0" i="1" u="none" strike="noStrike" baseline="0">
                <a:latin typeface="Arial" panose="020B0604020202020204" pitchFamily="34" charset="0"/>
              </a:rPr>
              <a:t>urbano.</a:t>
            </a:r>
          </a:p>
          <a:p>
            <a:pPr algn="l"/>
            <a:endParaRPr lang="es-ES" sz="800" b="0" i="1" u="none" strike="noStrike" baseline="0" dirty="0">
              <a:latin typeface="Arial" panose="020B0604020202020204" pitchFamily="34" charset="0"/>
            </a:endParaRPr>
          </a:p>
          <a:p>
            <a:pPr algn="l"/>
            <a:r>
              <a:rPr lang="es-ES" sz="1600" b="0" i="1" u="none" strike="noStrike" baseline="0">
                <a:latin typeface="Arial" panose="020B0604020202020204" pitchFamily="34" charset="0"/>
              </a:rPr>
              <a:t>	h</a:t>
            </a:r>
            <a:r>
              <a:rPr lang="es-ES" sz="1600" b="0" i="1" u="none" strike="noStrike" baseline="0" dirty="0">
                <a:latin typeface="Arial" panose="020B0604020202020204" pitchFamily="34" charset="0"/>
              </a:rPr>
              <a:t>) Información y promoción de la actividad turística de interés y ámbito </a:t>
            </a:r>
            <a:r>
              <a:rPr lang="es-ES" sz="1600" b="0" i="1" u="none" strike="noStrike" baseline="0">
                <a:latin typeface="Arial" panose="020B0604020202020204" pitchFamily="34" charset="0"/>
              </a:rPr>
              <a:t>local.</a:t>
            </a:r>
          </a:p>
          <a:p>
            <a:pPr algn="l"/>
            <a:endParaRPr lang="es-ES" sz="800" b="0" i="1" u="none" strike="noStrike" baseline="0" dirty="0">
              <a:latin typeface="Arial" panose="020B0604020202020204" pitchFamily="34" charset="0"/>
            </a:endParaRPr>
          </a:p>
          <a:p>
            <a:pPr algn="l"/>
            <a:r>
              <a:rPr lang="es-ES" sz="1600" b="0" i="1" u="none" strike="noStrike" baseline="0">
                <a:latin typeface="Arial" panose="020B0604020202020204" pitchFamily="34" charset="0"/>
              </a:rPr>
              <a:t>	i</a:t>
            </a:r>
            <a:r>
              <a:rPr lang="es-ES" sz="1600" b="0" i="1" u="none" strike="noStrike" baseline="0" dirty="0">
                <a:latin typeface="Arial" panose="020B0604020202020204" pitchFamily="34" charset="0"/>
              </a:rPr>
              <a:t>) </a:t>
            </a:r>
            <a:r>
              <a:rPr lang="es-ES" sz="1600" b="1" i="1" u="sng" strike="noStrike" baseline="0" dirty="0">
                <a:latin typeface="Arial" panose="020B0604020202020204" pitchFamily="34" charset="0"/>
              </a:rPr>
              <a:t>Ferias, abastos, mercados, lonjas y comercio </a:t>
            </a:r>
            <a:r>
              <a:rPr lang="es-ES" sz="1600" b="1" i="1" u="sng" strike="noStrike" baseline="0">
                <a:latin typeface="Arial" panose="020B0604020202020204" pitchFamily="34" charset="0"/>
              </a:rPr>
              <a:t>ambulante.</a:t>
            </a:r>
          </a:p>
          <a:p>
            <a:pPr algn="l"/>
            <a:endParaRPr lang="es-ES" sz="800" b="1" i="1" u="sng" strike="noStrike" baseline="0" dirty="0">
              <a:latin typeface="Arial" panose="020B0604020202020204" pitchFamily="34" charset="0"/>
            </a:endParaRPr>
          </a:p>
          <a:p>
            <a:pPr algn="l"/>
            <a:r>
              <a:rPr lang="es-ES" sz="1600" b="0" i="1" u="none" strike="noStrike" baseline="0">
                <a:latin typeface="Arial" panose="020B0604020202020204" pitchFamily="34" charset="0"/>
              </a:rPr>
              <a:t>	j</a:t>
            </a:r>
            <a:r>
              <a:rPr lang="es-ES" sz="1600" b="0" i="1" u="none" strike="noStrike" baseline="0" dirty="0">
                <a:latin typeface="Arial" panose="020B0604020202020204" pitchFamily="34" charset="0"/>
              </a:rPr>
              <a:t>) </a:t>
            </a:r>
            <a:r>
              <a:rPr lang="es-ES" sz="1600" b="1" i="1" u="sng" strike="noStrike" baseline="0" dirty="0">
                <a:latin typeface="Arial" panose="020B0604020202020204" pitchFamily="34" charset="0"/>
              </a:rPr>
              <a:t>Protección de la salubridad </a:t>
            </a:r>
            <a:r>
              <a:rPr lang="es-ES" sz="1600" b="1" i="1" u="sng" strike="noStrike" baseline="0">
                <a:latin typeface="Arial" panose="020B0604020202020204" pitchFamily="34" charset="0"/>
              </a:rPr>
              <a:t>pública.</a:t>
            </a:r>
          </a:p>
          <a:p>
            <a:pPr algn="l"/>
            <a:endParaRPr lang="es-ES" sz="800" b="1" i="1" u="sng" strike="noStrike" baseline="0" dirty="0">
              <a:latin typeface="Arial" panose="020B0604020202020204" pitchFamily="34" charset="0"/>
            </a:endParaRPr>
          </a:p>
          <a:p>
            <a:pPr algn="l"/>
            <a:r>
              <a:rPr lang="es-ES" sz="1600" i="1">
                <a:latin typeface="Arial" panose="020B0604020202020204" pitchFamily="34" charset="0"/>
              </a:rPr>
              <a:t>	</a:t>
            </a:r>
            <a:r>
              <a:rPr lang="es-ES" sz="1600" b="0" i="1" u="none" strike="noStrike" baseline="0">
                <a:latin typeface="Arial" panose="020B0604020202020204" pitchFamily="34" charset="0"/>
              </a:rPr>
              <a:t>k</a:t>
            </a:r>
            <a:r>
              <a:rPr lang="es-ES" sz="1600" b="0" i="1" u="none" strike="noStrike" baseline="0" dirty="0">
                <a:latin typeface="Arial" panose="020B0604020202020204" pitchFamily="34" charset="0"/>
              </a:rPr>
              <a:t>) Cementerios y actividades </a:t>
            </a:r>
            <a:r>
              <a:rPr lang="es-ES" sz="1600" b="0" i="1" u="none" strike="noStrike" baseline="0">
                <a:latin typeface="Arial" panose="020B0604020202020204" pitchFamily="34" charset="0"/>
              </a:rPr>
              <a:t>funerarias.</a:t>
            </a:r>
          </a:p>
          <a:p>
            <a:pPr algn="l"/>
            <a:endParaRPr lang="es-ES" sz="800" b="0" i="1" u="none" strike="noStrike" baseline="0" dirty="0">
              <a:latin typeface="Arial" panose="020B0604020202020204" pitchFamily="34" charset="0"/>
            </a:endParaRPr>
          </a:p>
          <a:p>
            <a:pPr algn="l"/>
            <a:r>
              <a:rPr lang="es-ES" sz="1600" b="0" i="1" u="none" strike="noStrike" baseline="0">
                <a:latin typeface="Arial" panose="020B0604020202020204" pitchFamily="34" charset="0"/>
              </a:rPr>
              <a:t>	l</a:t>
            </a:r>
            <a:r>
              <a:rPr lang="es-ES" sz="1600" b="0" i="1" u="none" strike="noStrike" baseline="0" dirty="0">
                <a:latin typeface="Arial" panose="020B0604020202020204" pitchFamily="34" charset="0"/>
              </a:rPr>
              <a:t>) Promoción del deporte e instalaciones deportivas y de ocupación del tiempo libre.</a:t>
            </a:r>
          </a:p>
          <a:p>
            <a:pPr algn="l"/>
            <a:endParaRPr lang="es-ES" sz="800" i="1">
              <a:latin typeface="Arial" panose="020B0604020202020204" pitchFamily="34" charset="0"/>
            </a:endParaRPr>
          </a:p>
          <a:p>
            <a:pPr algn="l"/>
            <a:r>
              <a:rPr lang="es-ES" sz="1600" b="0" i="1" u="none" strike="noStrike" baseline="0">
                <a:latin typeface="Arial" panose="020B0604020202020204" pitchFamily="34" charset="0"/>
              </a:rPr>
              <a:t>	m</a:t>
            </a:r>
            <a:r>
              <a:rPr lang="es-ES" sz="1600" b="0" i="1" u="none" strike="noStrike" baseline="0" dirty="0">
                <a:latin typeface="Arial" panose="020B0604020202020204" pitchFamily="34" charset="0"/>
              </a:rPr>
              <a:t>) Promoción de la cultura y equipamientos </a:t>
            </a:r>
            <a:r>
              <a:rPr lang="es-ES" sz="1600" b="0" i="1" u="none" strike="noStrike" baseline="0">
                <a:latin typeface="Arial" panose="020B0604020202020204" pitchFamily="34" charset="0"/>
              </a:rPr>
              <a:t>culturales.</a:t>
            </a:r>
          </a:p>
          <a:p>
            <a:pPr algn="l"/>
            <a:endParaRPr lang="es-ES" sz="800" b="0" i="1" u="none" strike="noStrike" baseline="0" dirty="0">
              <a:latin typeface="Arial" panose="020B0604020202020204" pitchFamily="34" charset="0"/>
            </a:endParaRPr>
          </a:p>
          <a:p>
            <a:pPr algn="l"/>
            <a:r>
              <a:rPr lang="es-ES" sz="1600" b="0" i="1" u="none" strike="noStrike" baseline="0">
                <a:latin typeface="Arial" panose="020B0604020202020204" pitchFamily="34" charset="0"/>
              </a:rPr>
              <a:t>	n</a:t>
            </a:r>
            <a:r>
              <a:rPr lang="es-ES" sz="1600" b="0" i="1" u="none" strike="noStrike" baseline="0" dirty="0">
                <a:latin typeface="Arial" panose="020B0604020202020204" pitchFamily="34" charset="0"/>
              </a:rPr>
              <a:t>) Participar en la vigilancia del cumplimiento de la escolaridad obligatoria, y cooperar con las </a:t>
            </a:r>
            <a:r>
              <a:rPr lang="es-ES" sz="1600" b="0" i="1" u="none" strike="noStrike" baseline="0">
                <a:latin typeface="Arial" panose="020B0604020202020204" pitchFamily="34" charset="0"/>
              </a:rPr>
              <a:t>Administraciones 	educativas </a:t>
            </a:r>
            <a:r>
              <a:rPr lang="es-ES" sz="1600" b="0" i="1" u="none" strike="noStrike" baseline="0" dirty="0">
                <a:latin typeface="Arial" panose="020B0604020202020204" pitchFamily="34" charset="0"/>
              </a:rPr>
              <a:t>correspondientes en la obtención de los solares necesarios para la construcción de nuevos </a:t>
            </a:r>
            <a:r>
              <a:rPr lang="es-ES" sz="1600" b="0" i="1" u="none" strike="noStrike" baseline="0">
                <a:latin typeface="Arial" panose="020B0604020202020204" pitchFamily="34" charset="0"/>
              </a:rPr>
              <a:t>centros 	docentes</a:t>
            </a:r>
            <a:r>
              <a:rPr lang="es-ES" sz="1600" b="0" i="1" u="none" strike="noStrike" baseline="0" dirty="0">
                <a:latin typeface="Arial" panose="020B0604020202020204" pitchFamily="34" charset="0"/>
              </a:rPr>
              <a:t>. La conservación, mantenimiento y vigilancia de los edificios de titularidad local destinados a </a:t>
            </a:r>
            <a:r>
              <a:rPr lang="es-ES" sz="1600" b="0" i="1" u="none" strike="noStrike" baseline="0">
                <a:latin typeface="Arial" panose="020B0604020202020204" pitchFamily="34" charset="0"/>
              </a:rPr>
              <a:t>centros 	públicos </a:t>
            </a:r>
            <a:r>
              <a:rPr lang="es-ES" sz="1600" b="0" i="1" u="none" strike="noStrike" baseline="0" dirty="0">
                <a:latin typeface="Arial" panose="020B0604020202020204" pitchFamily="34" charset="0"/>
              </a:rPr>
              <a:t>de educación infantil, de educación primaria o de educación especial.</a:t>
            </a:r>
          </a:p>
          <a:p>
            <a:pPr algn="l"/>
            <a:r>
              <a:rPr lang="es-ES" sz="800" i="1">
                <a:latin typeface="Arial,Italic"/>
              </a:rPr>
              <a:t>	</a:t>
            </a:r>
          </a:p>
          <a:p>
            <a:pPr algn="l"/>
            <a:r>
              <a:rPr lang="es-ES" sz="800" b="0" i="1" u="none" strike="noStrike" baseline="0">
                <a:latin typeface="Arial,Italic"/>
              </a:rPr>
              <a:t>	</a:t>
            </a:r>
            <a:r>
              <a:rPr lang="es-ES" sz="1600" b="0" i="1" u="none" strike="noStrike" baseline="0">
                <a:latin typeface="Arial" panose="020B0604020202020204" pitchFamily="34" charset="0"/>
              </a:rPr>
              <a:t>ñ</a:t>
            </a:r>
            <a:r>
              <a:rPr lang="es-ES" sz="1600" b="0" i="1" u="none" strike="noStrike" baseline="0" dirty="0">
                <a:latin typeface="Arial" panose="020B0604020202020204" pitchFamily="34" charset="0"/>
              </a:rPr>
              <a:t>) Promoción en su término municipal de la participación de los ciudadanos en el uso eficiente y sostenible de </a:t>
            </a:r>
            <a:r>
              <a:rPr lang="es-ES" sz="1600" b="0" i="1" u="none" strike="noStrike" baseline="0">
                <a:latin typeface="Arial" panose="020B0604020202020204" pitchFamily="34" charset="0"/>
              </a:rPr>
              <a:t>las 	tecnologías </a:t>
            </a:r>
            <a:r>
              <a:rPr lang="es-ES" sz="1600" b="0" i="1" u="none" strike="noStrike" baseline="0" dirty="0">
                <a:latin typeface="Arial" panose="020B0604020202020204" pitchFamily="34" charset="0"/>
              </a:rPr>
              <a:t>de la información y las </a:t>
            </a:r>
            <a:r>
              <a:rPr lang="es-ES" sz="1600" b="0" i="1" u="none" strike="noStrike" baseline="0">
                <a:latin typeface="Arial" panose="020B0604020202020204" pitchFamily="34" charset="0"/>
              </a:rPr>
              <a:t>comunicaciones.</a:t>
            </a:r>
          </a:p>
          <a:p>
            <a:pPr algn="l"/>
            <a:endParaRPr lang="es-ES" sz="800" b="0" i="1" u="none" strike="noStrike" baseline="0" dirty="0">
              <a:latin typeface="Arial" panose="020B0604020202020204" pitchFamily="34" charset="0"/>
            </a:endParaRPr>
          </a:p>
          <a:p>
            <a:pPr algn="l"/>
            <a:r>
              <a:rPr lang="es-ES" sz="1800" b="0" i="1" u="none" strike="noStrike" baseline="0" dirty="0">
                <a:latin typeface="Arial" panose="020B0604020202020204" pitchFamily="34" charset="0"/>
              </a:rPr>
              <a:t>3. Las competencias municipales en las materias enunciadas en este artículo se determinarán por Ley, debiendo evaluar la conveniencia de la implantación de servicios locales, conforme a los principios de descentralización, eficiencia, estabilidad y sostenibilidad financiera.</a:t>
            </a:r>
            <a:endParaRPr lang="es-ES" dirty="0"/>
          </a:p>
        </p:txBody>
      </p:sp>
    </p:spTree>
    <p:extLst>
      <p:ext uri="{BB962C8B-B14F-4D97-AF65-F5344CB8AC3E}">
        <p14:creationId xmlns:p14="http://schemas.microsoft.com/office/powerpoint/2010/main" val="374610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4F26C-E061-2A6C-E663-01544E93128A}"/>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0D4B646C-00F5-947E-9C0F-C12C04EF197F}"/>
              </a:ext>
            </a:extLst>
          </p:cNvPr>
          <p:cNvSpPr txBox="1"/>
          <p:nvPr/>
        </p:nvSpPr>
        <p:spPr>
          <a:xfrm>
            <a:off x="659219" y="335846"/>
            <a:ext cx="10632558" cy="5816977"/>
          </a:xfrm>
          <a:prstGeom prst="rect">
            <a:avLst/>
          </a:prstGeom>
          <a:noFill/>
        </p:spPr>
        <p:txBody>
          <a:bodyPr wrap="square">
            <a:spAutoFit/>
          </a:bodyPr>
          <a:lstStyle/>
          <a:p>
            <a:pPr algn="l"/>
            <a:endParaRPr lang="es-ES" sz="1800" b="0" i="0" u="none" strike="noStrike" baseline="0" dirty="0">
              <a:latin typeface="Arial" panose="020B0604020202020204" pitchFamily="34" charset="0"/>
            </a:endParaRPr>
          </a:p>
          <a:p>
            <a:pPr algn="l"/>
            <a:endParaRPr lang="es-ES" dirty="0">
              <a:latin typeface="Arial" panose="020B0604020202020204" pitchFamily="34" charset="0"/>
            </a:endParaRPr>
          </a:p>
          <a:p>
            <a:pPr algn="l"/>
            <a:r>
              <a:rPr lang="es-ES" sz="2400" b="1" dirty="0">
                <a:solidFill>
                  <a:srgbClr val="002060"/>
                </a:solidFill>
                <a:latin typeface="Arial" panose="020B0604020202020204" pitchFamily="34" charset="0"/>
              </a:rPr>
              <a:t>D</a:t>
            </a:r>
            <a:r>
              <a:rPr lang="es-ES" sz="2400" b="1" i="0" u="none" strike="noStrike" baseline="0" dirty="0">
                <a:solidFill>
                  <a:srgbClr val="002060"/>
                </a:solidFill>
                <a:latin typeface="Arial" panose="020B0604020202020204" pitchFamily="34" charset="0"/>
              </a:rPr>
              <a:t>esaparece del listado de competencias propias de los Ayuntamientos la defensa de usuarios y </a:t>
            </a:r>
            <a:r>
              <a:rPr lang="es-ES" sz="2400" b="1" i="0" u="none" strike="noStrike" baseline="0">
                <a:solidFill>
                  <a:srgbClr val="002060"/>
                </a:solidFill>
                <a:latin typeface="Arial" panose="020B0604020202020204" pitchFamily="34" charset="0"/>
              </a:rPr>
              <a:t>consumidores</a:t>
            </a:r>
            <a:r>
              <a:rPr lang="es-ES" sz="2400" b="0" i="0" u="none" strike="noStrike" baseline="0">
                <a:solidFill>
                  <a:srgbClr val="002060"/>
                </a:solidFill>
                <a:latin typeface="Arial" panose="020B0604020202020204" pitchFamily="34" charset="0"/>
              </a:rPr>
              <a:t>.</a:t>
            </a:r>
          </a:p>
          <a:p>
            <a:pPr algn="l"/>
            <a:endParaRPr lang="es-ES" sz="1600" b="0" i="0" u="none" strike="noStrike" baseline="0" dirty="0">
              <a:solidFill>
                <a:srgbClr val="002060"/>
              </a:solidFill>
              <a:latin typeface="Arial" panose="020B0604020202020204" pitchFamily="34" charset="0"/>
            </a:endParaRPr>
          </a:p>
          <a:p>
            <a:pPr algn="just"/>
            <a:r>
              <a:rPr lang="es-ES" sz="2000" b="1" i="0" u="none" strike="noStrike" baseline="0">
                <a:solidFill>
                  <a:srgbClr val="002060"/>
                </a:solidFill>
                <a:latin typeface="Arial" panose="020B0604020202020204" pitchFamily="34" charset="0"/>
              </a:rPr>
              <a:t>El </a:t>
            </a:r>
            <a:r>
              <a:rPr lang="es-ES" sz="2000" b="1" i="0" u="none" strike="noStrike" baseline="0" dirty="0">
                <a:solidFill>
                  <a:srgbClr val="002060"/>
                </a:solidFill>
                <a:latin typeface="Arial" panose="020B0604020202020204" pitchFamily="34" charset="0"/>
              </a:rPr>
              <a:t>artículo 25 de la LRBRL</a:t>
            </a:r>
            <a:r>
              <a:rPr lang="es-ES" sz="2000" b="0" i="0" u="none" strike="noStrike" baseline="0" dirty="0">
                <a:solidFill>
                  <a:srgbClr val="002060"/>
                </a:solidFill>
                <a:latin typeface="Arial" panose="020B0604020202020204" pitchFamily="34" charset="0"/>
              </a:rPr>
              <a:t>, </a:t>
            </a:r>
            <a:r>
              <a:rPr lang="es-ES" sz="2000" b="1" i="0" u="none" strike="noStrike" baseline="0" dirty="0">
                <a:solidFill>
                  <a:srgbClr val="002060"/>
                </a:solidFill>
                <a:latin typeface="Arial" panose="020B0604020202020204" pitchFamily="34" charset="0"/>
              </a:rPr>
              <a:t>en su redacción original</a:t>
            </a:r>
            <a:r>
              <a:rPr lang="es-ES" sz="2000" b="0" i="0" u="none" strike="noStrike" baseline="0" dirty="0">
                <a:solidFill>
                  <a:srgbClr val="002060"/>
                </a:solidFill>
                <a:latin typeface="Arial" panose="020B0604020202020204" pitchFamily="34" charset="0"/>
              </a:rPr>
              <a:t>, tras reconocer en su apartado 1 la posibilidad de que los municipios, para la gestión de sus intereses y en el ámbito de sus competencias, promuevan toda clase de actividades y presten cuantos servicios públicos contribuyan a satisfacer las necesidades y aspiraciones de la comunidad vecinal,</a:t>
            </a:r>
            <a:r>
              <a:rPr lang="es-ES" sz="2000" dirty="0">
                <a:solidFill>
                  <a:srgbClr val="002060"/>
                </a:solidFill>
                <a:latin typeface="Arial" panose="020B0604020202020204" pitchFamily="34" charset="0"/>
              </a:rPr>
              <a:t> establecía en su </a:t>
            </a:r>
            <a:r>
              <a:rPr lang="es-ES" sz="2000">
                <a:solidFill>
                  <a:srgbClr val="002060"/>
                </a:solidFill>
                <a:latin typeface="Arial" panose="020B0604020202020204" pitchFamily="34" charset="0"/>
              </a:rPr>
              <a:t>apartado 2, </a:t>
            </a:r>
            <a:r>
              <a:rPr lang="es-ES" sz="2000" b="0" i="0" u="none" strike="noStrike" baseline="0">
                <a:solidFill>
                  <a:srgbClr val="002060"/>
                </a:solidFill>
                <a:latin typeface="Arial" panose="020B0604020202020204" pitchFamily="34" charset="0"/>
              </a:rPr>
              <a:t>una </a:t>
            </a:r>
            <a:r>
              <a:rPr lang="es-ES" sz="2000" b="0" i="0" u="none" strike="noStrike" baseline="0" dirty="0">
                <a:solidFill>
                  <a:srgbClr val="002060"/>
                </a:solidFill>
                <a:latin typeface="Arial" panose="020B0604020202020204" pitchFamily="34" charset="0"/>
              </a:rPr>
              <a:t>lista de materias sobre las que, </a:t>
            </a:r>
            <a:r>
              <a:rPr lang="es-ES" sz="2000" dirty="0">
                <a:solidFill>
                  <a:srgbClr val="002060"/>
                </a:solidFill>
                <a:latin typeface="Arial" panose="020B0604020202020204" pitchFamily="34" charset="0"/>
              </a:rPr>
              <a:t>los </a:t>
            </a:r>
            <a:r>
              <a:rPr lang="es-ES" sz="2000">
                <a:solidFill>
                  <a:srgbClr val="002060"/>
                </a:solidFill>
                <a:latin typeface="Arial" panose="020B0604020202020204" pitchFamily="34" charset="0"/>
              </a:rPr>
              <a:t>municipios </a:t>
            </a:r>
            <a:r>
              <a:rPr lang="es-ES" sz="2000" b="0" i="0" u="none" strike="noStrike" baseline="0">
                <a:solidFill>
                  <a:srgbClr val="002060"/>
                </a:solidFill>
                <a:latin typeface="Arial" panose="020B0604020202020204" pitchFamily="34" charset="0"/>
              </a:rPr>
              <a:t>ejercerán </a:t>
            </a:r>
            <a:r>
              <a:rPr lang="es-ES" sz="2000" b="0" i="0" u="none" strike="noStrike" baseline="0" dirty="0">
                <a:solidFill>
                  <a:srgbClr val="002060"/>
                </a:solidFill>
                <a:latin typeface="Arial" panose="020B0604020202020204" pitchFamily="34" charset="0"/>
              </a:rPr>
              <a:t>competencias, en los términos que establezca la legislación del Estado y de las Comunidades </a:t>
            </a:r>
            <a:r>
              <a:rPr lang="es-ES" sz="2000" b="0" i="0" u="none" strike="noStrike" baseline="0">
                <a:solidFill>
                  <a:srgbClr val="002060"/>
                </a:solidFill>
                <a:latin typeface="Arial" panose="020B0604020202020204" pitchFamily="34" charset="0"/>
              </a:rPr>
              <a:t>Autónomas.</a:t>
            </a:r>
          </a:p>
          <a:p>
            <a:pPr algn="just"/>
            <a:endParaRPr lang="es-ES" sz="1600" b="0" i="0" u="none" strike="noStrike" baseline="0">
              <a:solidFill>
                <a:srgbClr val="002060"/>
              </a:solidFill>
              <a:latin typeface="Arial" panose="020B0604020202020204" pitchFamily="34" charset="0"/>
            </a:endParaRPr>
          </a:p>
          <a:p>
            <a:pPr algn="just"/>
            <a:r>
              <a:rPr lang="es-ES" sz="2000" b="0" i="0" u="none" strike="noStrike" baseline="0">
                <a:solidFill>
                  <a:srgbClr val="002060"/>
                </a:solidFill>
                <a:latin typeface="Arial" panose="020B0604020202020204" pitchFamily="34" charset="0"/>
              </a:rPr>
              <a:t>En </a:t>
            </a:r>
            <a:r>
              <a:rPr lang="es-ES" sz="2000" b="0" i="0" u="none" strike="noStrike" baseline="0" dirty="0">
                <a:solidFill>
                  <a:srgbClr val="002060"/>
                </a:solidFill>
                <a:latin typeface="Arial" panose="020B0604020202020204" pitchFamily="34" charset="0"/>
              </a:rPr>
              <a:t>este listado del </a:t>
            </a:r>
            <a:r>
              <a:rPr lang="es-ES" sz="2000" b="1" i="0" u="sng" strike="noStrike" baseline="0" dirty="0">
                <a:solidFill>
                  <a:srgbClr val="002060"/>
                </a:solidFill>
                <a:latin typeface="Arial" panose="020B0604020202020204" pitchFamily="34" charset="0"/>
              </a:rPr>
              <a:t>apartado 2, en su letra g, se incluía la “defensa de usuarios y consumidores” como materia de competencia </a:t>
            </a:r>
            <a:r>
              <a:rPr lang="es-ES" sz="2000" b="1" i="0" u="sng" strike="noStrike" baseline="0">
                <a:solidFill>
                  <a:srgbClr val="002060"/>
                </a:solidFill>
                <a:latin typeface="Arial" panose="020B0604020202020204" pitchFamily="34" charset="0"/>
              </a:rPr>
              <a:t>municipal</a:t>
            </a:r>
            <a:r>
              <a:rPr lang="es-ES" sz="2000" b="0" i="0" u="none" strike="noStrike" baseline="0">
                <a:solidFill>
                  <a:srgbClr val="002060"/>
                </a:solidFill>
                <a:latin typeface="Arial" panose="020B0604020202020204" pitchFamily="34" charset="0"/>
              </a:rPr>
              <a:t>.</a:t>
            </a:r>
          </a:p>
          <a:p>
            <a:pPr algn="just"/>
            <a:endParaRPr lang="es-ES" sz="1600" b="0" i="0" u="none" strike="noStrike" baseline="0" dirty="0">
              <a:solidFill>
                <a:srgbClr val="002060"/>
              </a:solidFill>
              <a:latin typeface="Arial" panose="020B0604020202020204" pitchFamily="34" charset="0"/>
            </a:endParaRPr>
          </a:p>
          <a:p>
            <a:pPr algn="just"/>
            <a:r>
              <a:rPr lang="es-ES" sz="2000" b="0" i="0" u="none" strike="noStrike" baseline="0" dirty="0">
                <a:solidFill>
                  <a:srgbClr val="002060"/>
                </a:solidFill>
                <a:latin typeface="Arial" panose="020B0604020202020204" pitchFamily="34" charset="0"/>
              </a:rPr>
              <a:t>Con la modificación de ese artículo 25 efectuada por la LRSAL, se mantiene la posibilidad de promover actividades y prestar servicios, pero de una forma más restringida, ya que tal posibilidad se circunscribe a “los términos previstos en este artículo”.</a:t>
            </a:r>
            <a:endParaRPr lang="es-ES" sz="2000" dirty="0">
              <a:solidFill>
                <a:srgbClr val="002060"/>
              </a:solidFill>
            </a:endParaRPr>
          </a:p>
        </p:txBody>
      </p:sp>
    </p:spTree>
    <p:extLst>
      <p:ext uri="{BB962C8B-B14F-4D97-AF65-F5344CB8AC3E}">
        <p14:creationId xmlns:p14="http://schemas.microsoft.com/office/powerpoint/2010/main" val="3340761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733E1AE-4D86-4917-452B-84780C57C184}"/>
              </a:ext>
            </a:extLst>
          </p:cNvPr>
          <p:cNvSpPr txBox="1"/>
          <p:nvPr/>
        </p:nvSpPr>
        <p:spPr>
          <a:xfrm>
            <a:off x="584791" y="999460"/>
            <a:ext cx="11057860" cy="4832092"/>
          </a:xfrm>
          <a:prstGeom prst="rect">
            <a:avLst/>
          </a:prstGeom>
          <a:noFill/>
        </p:spPr>
        <p:txBody>
          <a:bodyPr wrap="square">
            <a:spAutoFit/>
          </a:bodyPr>
          <a:lstStyle/>
          <a:p>
            <a:pPr algn="just"/>
            <a:r>
              <a:rPr lang="es-ES" sz="2800" b="1" i="0" u="none" strike="noStrike" baseline="0" dirty="0">
                <a:solidFill>
                  <a:srgbClr val="002060"/>
                </a:solidFill>
                <a:latin typeface="Arial" panose="020B0604020202020204" pitchFamily="34" charset="0"/>
              </a:rPr>
              <a:t>¿Es entonces una competencia delegada la defensa de las personas consumidoras y usuarias?</a:t>
            </a:r>
            <a:endParaRPr lang="es-ES" sz="2800" b="1" dirty="0">
              <a:solidFill>
                <a:srgbClr val="002060"/>
              </a:solidFill>
              <a:latin typeface="Arial" panose="020B0604020202020204" pitchFamily="34" charset="0"/>
            </a:endParaRPr>
          </a:p>
          <a:p>
            <a:pPr algn="just"/>
            <a:endParaRPr lang="es-ES" sz="2800" dirty="0">
              <a:solidFill>
                <a:srgbClr val="002060"/>
              </a:solidFill>
              <a:latin typeface="Arial" panose="020B0604020202020204" pitchFamily="34" charset="0"/>
            </a:endParaRPr>
          </a:p>
          <a:p>
            <a:pPr algn="just"/>
            <a:r>
              <a:rPr lang="es-ES" sz="2800" b="0" i="0" u="none" strike="noStrike" baseline="0" dirty="0">
                <a:solidFill>
                  <a:srgbClr val="002060"/>
                </a:solidFill>
                <a:latin typeface="Arial" panose="020B0604020202020204" pitchFamily="34" charset="0"/>
              </a:rPr>
              <a:t>Las competencias delegadas son las que con tal carácter les atribuyen el Estado y las Comunidades Autónomas mediante una disposición normativa (no necesariamente con rango de Ley) o un acuerdo y se ejercen en los términos establecidos en esa disposición o acuerdo de delegación y con sujeción a las reglas establecidas en el artículo 27 de la LBRL, en la redacción de la LRSAL, y preverán técnicas de dirección y control de oportunidad y eficiencia.</a:t>
            </a:r>
            <a:endParaRPr lang="es-ES" sz="2800" dirty="0">
              <a:solidFill>
                <a:srgbClr val="002060"/>
              </a:solidFill>
            </a:endParaRPr>
          </a:p>
        </p:txBody>
      </p:sp>
    </p:spTree>
    <p:extLst>
      <p:ext uri="{BB962C8B-B14F-4D97-AF65-F5344CB8AC3E}">
        <p14:creationId xmlns:p14="http://schemas.microsoft.com/office/powerpoint/2010/main" val="2982992193"/>
      </p:ext>
    </p:extLst>
  </p:cSld>
  <p:clrMapOvr>
    <a:masterClrMapping/>
  </p:clrMapOvr>
</p:sld>
</file>

<file path=ppt/theme/theme1.xml><?xml version="1.0" encoding="utf-8"?>
<a:theme xmlns:a="http://schemas.openxmlformats.org/drawingml/2006/main" name="ChronicleVTI">
  <a:themeElements>
    <a:clrScheme name="AnalogousFromRegularSeedRightStep">
      <a:dk1>
        <a:srgbClr val="000000"/>
      </a:dk1>
      <a:lt1>
        <a:srgbClr val="FFFFFF"/>
      </a:lt1>
      <a:dk2>
        <a:srgbClr val="412A24"/>
      </a:dk2>
      <a:lt2>
        <a:srgbClr val="E2E8E7"/>
      </a:lt2>
      <a:accent1>
        <a:srgbClr val="E72954"/>
      </a:accent1>
      <a:accent2>
        <a:srgbClr val="D53B17"/>
      </a:accent2>
      <a:accent3>
        <a:srgbClr val="DB9427"/>
      </a:accent3>
      <a:accent4>
        <a:srgbClr val="A6A912"/>
      </a:accent4>
      <a:accent5>
        <a:srgbClr val="73B320"/>
      </a:accent5>
      <a:accent6>
        <a:srgbClr val="2DBB14"/>
      </a:accent6>
      <a:hlink>
        <a:srgbClr val="31937D"/>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97</TotalTime>
  <Words>4578</Words>
  <Application>Microsoft Office PowerPoint</Application>
  <PresentationFormat>Panorámica</PresentationFormat>
  <Paragraphs>243</Paragraphs>
  <Slides>42</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42</vt:i4>
      </vt:variant>
    </vt:vector>
  </HeadingPairs>
  <TitlesOfParts>
    <vt:vector size="53" baseType="lpstr">
      <vt:lpstr>Arial</vt:lpstr>
      <vt:lpstr>Arial,Italic</vt:lpstr>
      <vt:lpstr>Bierstadt</vt:lpstr>
      <vt:lpstr>Calibri</vt:lpstr>
      <vt:lpstr>Calisto MT</vt:lpstr>
      <vt:lpstr>open_sans_regular</vt:lpstr>
      <vt:lpstr>Symbol</vt:lpstr>
      <vt:lpstr>Times New Roman</vt:lpstr>
      <vt:lpstr>Ubuntu</vt:lpstr>
      <vt:lpstr>Univers Condensed</vt:lpstr>
      <vt:lpstr>ChronicleVTI</vt:lpstr>
      <vt:lpstr>COMPETENCIAS MUNICIPALES EN MATERIA DE CONSUMO</vt:lpstr>
      <vt:lpstr>Presentación de PowerPoint</vt:lpstr>
      <vt:lpstr>Presentación de PowerPoint</vt:lpstr>
      <vt:lpstr>Legislación estatal aplicable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PODRÍA PARECER POR TANTO QUE TRAS LA REFORMA DE LA LBRL LOS MUNICIPIOS CARECEN DE COMPETENCIA PROPIA EN LA DEFENSA DE LAS PERSONAS CONSUMIDORAS Y USUARIAS, Y QUE PODRÁN EJERCER TAL COMPETENCIA, BIEN POR DELEGACIÓN, BIEN COMO COMPETENCIA DISTINTA.     SIN EMBARGO, PARA SABER SI EN ANDALUCÍA ES UNA COMPETENCIA PROPIA DEBEMOS ACUDIR A LA LEGISLACIÓN AUTÓNOMICA AL RESPECTO, SIGUIENDO</vt:lpstr>
      <vt:lpstr>Presentación de PowerPoint</vt:lpstr>
      <vt:lpstr>Presentación de PowerPoint</vt:lpstr>
      <vt:lpstr>Presentación de PowerPoint</vt:lpstr>
      <vt:lpstr>  Legislación autonómica apLICABLE ANDALUCÍA </vt:lpstr>
      <vt:lpstr>Ley Orgánica 2/2007, de 19 de marzo, aprueba el Estatuto de Autonomía para Andalucía </vt:lpstr>
      <vt:lpstr>Ley 5/2010, de 11 de junio, de Autonomía Local de Andalucía</vt:lpstr>
      <vt:lpstr>Presentación de PowerPoint</vt:lpstr>
      <vt:lpstr>Ley 13/2003 de defensa y protección de las personas consumidoras y usuarias de Andalucía. </vt:lpstr>
      <vt:lpstr>Presentación de PowerPoint</vt:lpstr>
      <vt:lpstr>Presentación de PowerPoint</vt:lpstr>
      <vt:lpstr>Presentación de PowerPoint</vt:lpstr>
      <vt:lpstr>Presentación de PowerPoint</vt:lpstr>
      <vt:lpstr>Presentación de PowerPoint</vt:lpstr>
      <vt:lpstr>¿Sería responsable la entidad local si no ejerce su competencia propia?</vt:lpstr>
      <vt:lpstr>Presentación de PowerPoint</vt:lpstr>
      <vt:lpstr>Presentación de PowerPoint</vt:lpstr>
      <vt:lpstr>Presentación de PowerPoint</vt:lpstr>
      <vt:lpstr>Presentación de PowerPoint</vt:lpstr>
      <vt:lpstr>Presentación de PowerPoint</vt:lpstr>
      <vt:lpstr>Presentación de PowerPoint</vt:lpstr>
      <vt:lpstr> ¿SÓLO PODEMOS EXIGIR RESPONSABILIDAD A LA ADMINISTRACIÓN SI SE PRODUCE UNA LESIÓN?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Office</dc:creator>
  <cp:lastModifiedBy>Office</cp:lastModifiedBy>
  <cp:revision>30</cp:revision>
  <dcterms:created xsi:type="dcterms:W3CDTF">2025-02-13T11:47:34Z</dcterms:created>
  <dcterms:modified xsi:type="dcterms:W3CDTF">2025-03-13T18:11:53Z</dcterms:modified>
</cp:coreProperties>
</file>