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64" r:id="rId2"/>
  </p:sldMasterIdLst>
  <p:notesMasterIdLst>
    <p:notesMasterId r:id="rId37"/>
  </p:notesMasterIdLst>
  <p:handoutMasterIdLst>
    <p:handoutMasterId r:id="rId38"/>
  </p:handoutMasterIdLst>
  <p:sldIdLst>
    <p:sldId id="467" r:id="rId3"/>
    <p:sldId id="443" r:id="rId4"/>
    <p:sldId id="495" r:id="rId5"/>
    <p:sldId id="503" r:id="rId6"/>
    <p:sldId id="468" r:id="rId7"/>
    <p:sldId id="494" r:id="rId8"/>
    <p:sldId id="493" r:id="rId9"/>
    <p:sldId id="492" r:id="rId10"/>
    <p:sldId id="490" r:id="rId11"/>
    <p:sldId id="470" r:id="rId12"/>
    <p:sldId id="471" r:id="rId13"/>
    <p:sldId id="472" r:id="rId14"/>
    <p:sldId id="473" r:id="rId15"/>
    <p:sldId id="474" r:id="rId16"/>
    <p:sldId id="505" r:id="rId17"/>
    <p:sldId id="506" r:id="rId18"/>
    <p:sldId id="504" r:id="rId19"/>
    <p:sldId id="496" r:id="rId20"/>
    <p:sldId id="497" r:id="rId21"/>
    <p:sldId id="498" r:id="rId22"/>
    <p:sldId id="499" r:id="rId23"/>
    <p:sldId id="500" r:id="rId24"/>
    <p:sldId id="501" r:id="rId25"/>
    <p:sldId id="475" r:id="rId26"/>
    <p:sldId id="476" r:id="rId27"/>
    <p:sldId id="477" r:id="rId28"/>
    <p:sldId id="478" r:id="rId29"/>
    <p:sldId id="479" r:id="rId30"/>
    <p:sldId id="484" r:id="rId31"/>
    <p:sldId id="485" r:id="rId32"/>
    <p:sldId id="486" r:id="rId33"/>
    <p:sldId id="487" r:id="rId34"/>
    <p:sldId id="488" r:id="rId35"/>
    <p:sldId id="489" r:id="rId36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33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7" autoAdjust="0"/>
    <p:restoredTop sz="99822" autoAdjust="0"/>
  </p:normalViewPr>
  <p:slideViewPr>
    <p:cSldViewPr>
      <p:cViewPr varScale="1">
        <p:scale>
          <a:sx n="99" d="100"/>
          <a:sy n="99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E9B7A-8AF7-4F10-B8CC-8CB58E61523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328EBF0-CFF8-4744-8B88-FE2F587739E4}">
      <dgm:prSet phldrT="[Texte]"/>
      <dgm:spPr/>
      <dgm:t>
        <a:bodyPr/>
        <a:lstStyle/>
        <a:p>
          <a:r>
            <a:rPr lang="en-US" b="1" dirty="0"/>
            <a:t>Attracting Investment and Improvement Business conditions</a:t>
          </a:r>
          <a:endParaRPr lang="fr-BE" b="1" dirty="0"/>
        </a:p>
      </dgm:t>
    </dgm:pt>
    <dgm:pt modelId="{8AB3104F-B720-4CFE-9E15-37455EB095D8}" type="parTrans" cxnId="{F1E1A1F8-2603-4B25-A0CD-DB6C18D9345D}">
      <dgm:prSet/>
      <dgm:spPr/>
      <dgm:t>
        <a:bodyPr/>
        <a:lstStyle/>
        <a:p>
          <a:endParaRPr lang="fr-BE" b="1"/>
        </a:p>
      </dgm:t>
    </dgm:pt>
    <dgm:pt modelId="{48E8EE98-11F7-4986-A54F-E202205AB697}" type="sibTrans" cxnId="{F1E1A1F8-2603-4B25-A0CD-DB6C18D9345D}">
      <dgm:prSet/>
      <dgm:spPr/>
      <dgm:t>
        <a:bodyPr/>
        <a:lstStyle/>
        <a:p>
          <a:endParaRPr lang="fr-BE" b="1"/>
        </a:p>
      </dgm:t>
    </dgm:pt>
    <dgm:pt modelId="{B6B778FF-FE05-4A12-A27F-33E44E14B495}">
      <dgm:prSet phldrT="[Texte]"/>
      <dgm:spPr/>
      <dgm:t>
        <a:bodyPr/>
        <a:lstStyle/>
        <a:p>
          <a:r>
            <a:rPr lang="en-US" b="1" dirty="0"/>
            <a:t>Joint Promotion EU in Thirds Markets </a:t>
          </a:r>
          <a:endParaRPr lang="fr-BE" b="1" dirty="0"/>
        </a:p>
      </dgm:t>
    </dgm:pt>
    <dgm:pt modelId="{88376E43-005A-4FA9-865E-711860813DB8}" type="parTrans" cxnId="{38F25400-DE01-45C4-9104-CE974E24B64B}">
      <dgm:prSet/>
      <dgm:spPr/>
      <dgm:t>
        <a:bodyPr/>
        <a:lstStyle/>
        <a:p>
          <a:endParaRPr lang="fr-BE" b="1"/>
        </a:p>
      </dgm:t>
    </dgm:pt>
    <dgm:pt modelId="{437F3D31-8C9C-41C3-83A2-C8E208E2558C}" type="sibTrans" cxnId="{38F25400-DE01-45C4-9104-CE974E24B64B}">
      <dgm:prSet/>
      <dgm:spPr/>
      <dgm:t>
        <a:bodyPr/>
        <a:lstStyle/>
        <a:p>
          <a:endParaRPr lang="fr-BE" b="1"/>
        </a:p>
      </dgm:t>
    </dgm:pt>
    <dgm:pt modelId="{2C0E8013-EE46-4DD8-A1A5-C1FDBA92E575}">
      <dgm:prSet phldrT="[Texte]"/>
      <dgm:spPr/>
      <dgm:t>
        <a:bodyPr/>
        <a:lstStyle/>
        <a:p>
          <a:r>
            <a:rPr lang="fr-BE" b="1" dirty="0"/>
            <a:t>Digital </a:t>
          </a:r>
          <a:r>
            <a:rPr lang="fr-BE" b="1" dirty="0" err="1"/>
            <a:t>Revolution</a:t>
          </a:r>
          <a:endParaRPr lang="fr-BE" b="1" dirty="0"/>
        </a:p>
      </dgm:t>
    </dgm:pt>
    <dgm:pt modelId="{8548ACF2-B536-4CB1-9614-CA9FF33D93DB}" type="parTrans" cxnId="{2EBBD830-9A11-459C-9EED-56FC987CAC57}">
      <dgm:prSet/>
      <dgm:spPr/>
      <dgm:t>
        <a:bodyPr/>
        <a:lstStyle/>
        <a:p>
          <a:endParaRPr lang="fr-BE" b="1"/>
        </a:p>
      </dgm:t>
    </dgm:pt>
    <dgm:pt modelId="{1E34833D-80FD-4A64-9D88-05D2B88CC764}" type="sibTrans" cxnId="{2EBBD830-9A11-459C-9EED-56FC987CAC57}">
      <dgm:prSet/>
      <dgm:spPr/>
      <dgm:t>
        <a:bodyPr/>
        <a:lstStyle/>
        <a:p>
          <a:endParaRPr lang="fr-BE" b="1"/>
        </a:p>
      </dgm:t>
    </dgm:pt>
    <dgm:pt modelId="{68C64B02-1CE1-4CCF-A34E-83BDC8872C93}">
      <dgm:prSet phldrT="[Texte]"/>
      <dgm:spPr/>
      <dgm:t>
        <a:bodyPr/>
        <a:lstStyle/>
        <a:p>
          <a:r>
            <a:rPr lang="fr-BE" b="1" dirty="0" err="1"/>
            <a:t>Skills</a:t>
          </a:r>
          <a:r>
            <a:rPr lang="fr-BE" b="1" dirty="0"/>
            <a:t> and Training</a:t>
          </a:r>
        </a:p>
      </dgm:t>
    </dgm:pt>
    <dgm:pt modelId="{47DBB1E1-A5F4-465D-A6E2-854C19E38181}" type="parTrans" cxnId="{5B21F6F5-7AD2-4BCC-BEA3-C84D0BCECC24}">
      <dgm:prSet/>
      <dgm:spPr/>
      <dgm:t>
        <a:bodyPr/>
        <a:lstStyle/>
        <a:p>
          <a:endParaRPr lang="fr-BE" b="1"/>
        </a:p>
      </dgm:t>
    </dgm:pt>
    <dgm:pt modelId="{A0DD3064-F8D8-4AFB-ABE7-229F8E615C32}" type="sibTrans" cxnId="{5B21F6F5-7AD2-4BCC-BEA3-C84D0BCECC24}">
      <dgm:prSet/>
      <dgm:spPr/>
      <dgm:t>
        <a:bodyPr/>
        <a:lstStyle/>
        <a:p>
          <a:endParaRPr lang="fr-BE" b="1"/>
        </a:p>
      </dgm:t>
    </dgm:pt>
    <dgm:pt modelId="{385C32EC-5A9F-43E4-B1E8-71D73A76F141}" type="pres">
      <dgm:prSet presAssocID="{68DE9B7A-8AF7-4F10-B8CC-8CB58E61523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96CAFF-4FB2-4B4E-936C-5CE193AB131B}" type="pres">
      <dgm:prSet presAssocID="{68DE9B7A-8AF7-4F10-B8CC-8CB58E61523F}" presName="diamond" presStyleLbl="bgShp" presStyleIdx="0" presStyleCnt="1"/>
      <dgm:spPr/>
    </dgm:pt>
    <dgm:pt modelId="{4752F964-50B6-4451-93F7-ED3FD3C537DC}" type="pres">
      <dgm:prSet presAssocID="{68DE9B7A-8AF7-4F10-B8CC-8CB58E61523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77DE3-E87B-45EB-9E90-54CBE97D029E}" type="pres">
      <dgm:prSet presAssocID="{68DE9B7A-8AF7-4F10-B8CC-8CB58E61523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FBDC0-362D-416F-B063-16C0B8A47E01}" type="pres">
      <dgm:prSet presAssocID="{68DE9B7A-8AF7-4F10-B8CC-8CB58E61523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5807A-8E42-4E67-BB8A-56529B293B59}" type="pres">
      <dgm:prSet presAssocID="{68DE9B7A-8AF7-4F10-B8CC-8CB58E61523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8BCA1-1689-4F1F-83EB-49230A77DDF8}" type="presOf" srcId="{B6B778FF-FE05-4A12-A27F-33E44E14B495}" destId="{0AD77DE3-E87B-45EB-9E90-54CBE97D029E}" srcOrd="0" destOrd="0" presId="urn:microsoft.com/office/officeart/2005/8/layout/matrix3"/>
    <dgm:cxn modelId="{84E5ED3F-832C-4563-8D16-CC57B3F727F4}" type="presOf" srcId="{2C0E8013-EE46-4DD8-A1A5-C1FDBA92E575}" destId="{2F4FBDC0-362D-416F-B063-16C0B8A47E01}" srcOrd="0" destOrd="0" presId="urn:microsoft.com/office/officeart/2005/8/layout/matrix3"/>
    <dgm:cxn modelId="{38F25400-DE01-45C4-9104-CE974E24B64B}" srcId="{68DE9B7A-8AF7-4F10-B8CC-8CB58E61523F}" destId="{B6B778FF-FE05-4A12-A27F-33E44E14B495}" srcOrd="1" destOrd="0" parTransId="{88376E43-005A-4FA9-865E-711860813DB8}" sibTransId="{437F3D31-8C9C-41C3-83A2-C8E208E2558C}"/>
    <dgm:cxn modelId="{1B73612F-28C0-4C32-B244-C422EF8F708B}" type="presOf" srcId="{B328EBF0-CFF8-4744-8B88-FE2F587739E4}" destId="{4752F964-50B6-4451-93F7-ED3FD3C537DC}" srcOrd="0" destOrd="0" presId="urn:microsoft.com/office/officeart/2005/8/layout/matrix3"/>
    <dgm:cxn modelId="{2EBBD830-9A11-459C-9EED-56FC987CAC57}" srcId="{68DE9B7A-8AF7-4F10-B8CC-8CB58E61523F}" destId="{2C0E8013-EE46-4DD8-A1A5-C1FDBA92E575}" srcOrd="2" destOrd="0" parTransId="{8548ACF2-B536-4CB1-9614-CA9FF33D93DB}" sibTransId="{1E34833D-80FD-4A64-9D88-05D2B88CC764}"/>
    <dgm:cxn modelId="{5B21F6F5-7AD2-4BCC-BEA3-C84D0BCECC24}" srcId="{68DE9B7A-8AF7-4F10-B8CC-8CB58E61523F}" destId="{68C64B02-1CE1-4CCF-A34E-83BDC8872C93}" srcOrd="3" destOrd="0" parTransId="{47DBB1E1-A5F4-465D-A6E2-854C19E38181}" sibTransId="{A0DD3064-F8D8-4AFB-ABE7-229F8E615C32}"/>
    <dgm:cxn modelId="{9ADC106C-D672-4E5D-A49C-FC5531F4EF6A}" type="presOf" srcId="{68C64B02-1CE1-4CCF-A34E-83BDC8872C93}" destId="{C625807A-8E42-4E67-BB8A-56529B293B59}" srcOrd="0" destOrd="0" presId="urn:microsoft.com/office/officeart/2005/8/layout/matrix3"/>
    <dgm:cxn modelId="{F1E1A1F8-2603-4B25-A0CD-DB6C18D9345D}" srcId="{68DE9B7A-8AF7-4F10-B8CC-8CB58E61523F}" destId="{B328EBF0-CFF8-4744-8B88-FE2F587739E4}" srcOrd="0" destOrd="0" parTransId="{8AB3104F-B720-4CFE-9E15-37455EB095D8}" sibTransId="{48E8EE98-11F7-4986-A54F-E202205AB697}"/>
    <dgm:cxn modelId="{BB804578-D7EC-41CF-8348-B76114315877}" type="presOf" srcId="{68DE9B7A-8AF7-4F10-B8CC-8CB58E61523F}" destId="{385C32EC-5A9F-43E4-B1E8-71D73A76F141}" srcOrd="0" destOrd="0" presId="urn:microsoft.com/office/officeart/2005/8/layout/matrix3"/>
    <dgm:cxn modelId="{C76A3A54-1866-4EEB-99C7-E6AA78015409}" type="presParOf" srcId="{385C32EC-5A9F-43E4-B1E8-71D73A76F141}" destId="{AB96CAFF-4FB2-4B4E-936C-5CE193AB131B}" srcOrd="0" destOrd="0" presId="urn:microsoft.com/office/officeart/2005/8/layout/matrix3"/>
    <dgm:cxn modelId="{87B1F66B-F95A-4CEF-B1DF-70230B0CE84B}" type="presParOf" srcId="{385C32EC-5A9F-43E4-B1E8-71D73A76F141}" destId="{4752F964-50B6-4451-93F7-ED3FD3C537DC}" srcOrd="1" destOrd="0" presId="urn:microsoft.com/office/officeart/2005/8/layout/matrix3"/>
    <dgm:cxn modelId="{2FDC6F4D-0BB6-40EB-BC43-1CB780B5EEFD}" type="presParOf" srcId="{385C32EC-5A9F-43E4-B1E8-71D73A76F141}" destId="{0AD77DE3-E87B-45EB-9E90-54CBE97D029E}" srcOrd="2" destOrd="0" presId="urn:microsoft.com/office/officeart/2005/8/layout/matrix3"/>
    <dgm:cxn modelId="{0887F281-185B-4E51-B6D4-873C353D0484}" type="presParOf" srcId="{385C32EC-5A9F-43E4-B1E8-71D73A76F141}" destId="{2F4FBDC0-362D-416F-B063-16C0B8A47E01}" srcOrd="3" destOrd="0" presId="urn:microsoft.com/office/officeart/2005/8/layout/matrix3"/>
    <dgm:cxn modelId="{E13AB513-1F32-4F26-97AF-6FA102EFFF17}" type="presParOf" srcId="{385C32EC-5A9F-43E4-B1E8-71D73A76F141}" destId="{C625807A-8E42-4E67-BB8A-56529B293B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6CAFF-4FB2-4B4E-936C-5CE193AB131B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2F964-50B6-4451-93F7-ED3FD3C537DC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Attracting Investment and Improvement Business conditions</a:t>
          </a:r>
          <a:endParaRPr lang="fr-BE" sz="1500" b="1" kern="1200" dirty="0"/>
        </a:p>
      </dsp:txBody>
      <dsp:txXfrm>
        <a:off x="1402080" y="386080"/>
        <a:ext cx="1584960" cy="1584960"/>
      </dsp:txXfrm>
    </dsp:sp>
    <dsp:sp modelId="{0AD77DE3-E87B-45EB-9E90-54CBE97D029E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Joint Promotion EU in Thirds Markets </a:t>
          </a:r>
          <a:endParaRPr lang="fr-BE" sz="1500" b="1" kern="1200" dirty="0"/>
        </a:p>
      </dsp:txBody>
      <dsp:txXfrm>
        <a:off x="3108960" y="386080"/>
        <a:ext cx="1584960" cy="1584960"/>
      </dsp:txXfrm>
    </dsp:sp>
    <dsp:sp modelId="{2F4FBDC0-362D-416F-B063-16C0B8A47E01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dirty="0"/>
            <a:t>Digital </a:t>
          </a:r>
          <a:r>
            <a:rPr lang="fr-BE" sz="1500" b="1" kern="1200" dirty="0" err="1"/>
            <a:t>Revolution</a:t>
          </a:r>
          <a:endParaRPr lang="fr-BE" sz="1500" b="1" kern="1200" dirty="0"/>
        </a:p>
      </dsp:txBody>
      <dsp:txXfrm>
        <a:off x="1402080" y="2092960"/>
        <a:ext cx="1584960" cy="1584960"/>
      </dsp:txXfrm>
    </dsp:sp>
    <dsp:sp modelId="{C625807A-8E42-4E67-BB8A-56529B293B59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dirty="0" err="1"/>
            <a:t>Skills</a:t>
          </a:r>
          <a:r>
            <a:rPr lang="fr-BE" sz="1500" b="1" kern="1200" dirty="0"/>
            <a:t> and Training</a:t>
          </a:r>
        </a:p>
      </dsp:txBody>
      <dsp:txXfrm>
        <a:off x="3108960" y="2092960"/>
        <a:ext cx="1584960" cy="158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443" y="1"/>
            <a:ext cx="294714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49AC10-E751-4D97-8C40-47EB1E16DF29}" type="datetimeFigureOut">
              <a:rPr lang="fr-BE"/>
              <a:pPr>
                <a:defRPr/>
              </a:pPr>
              <a:t>15/05/2017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443" y="9429728"/>
            <a:ext cx="294714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D9612E-10DB-467E-A603-732D93458FB9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0187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443" y="1"/>
            <a:ext cx="294714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23885C-CD31-4234-A56B-4D8D8D7EE4A1}" type="datetimeFigureOut">
              <a:rPr lang="fr-FR"/>
              <a:pPr>
                <a:defRPr/>
              </a:pPr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42" y="4716024"/>
            <a:ext cx="5438792" cy="446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28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443" y="9429728"/>
            <a:ext cx="294714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F57EAA-040A-4BAB-9A2F-A85D99B0474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764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7EAA-040A-4BAB-9A2F-A85D99B0474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269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5750" lvl="1" indent="-228583" eaLnBrk="1" hangingPunct="1">
              <a:defRPr/>
            </a:pPr>
            <a:endParaRPr lang="fr-BE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3BC0F6-3515-4FDB-B343-28E7678D76C6}" type="slidenum">
              <a:rPr lang="fr-FR" altLang="fr-FR" smtClean="0"/>
              <a:pPr eaLnBrk="1" hangingPunct="1"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3253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238403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5750" lvl="1" indent="-228583" eaLnBrk="1" hangingPunct="1">
              <a:defRPr/>
            </a:pPr>
            <a:endParaRPr lang="fr-BE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3BC0F6-3515-4FDB-B343-28E7678D76C6}" type="slidenum">
              <a:rPr lang="fr-FR" altLang="fr-FR" smtClean="0"/>
              <a:pPr eaLnBrk="1" hangingPunct="1"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3253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48029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fr-BE" dirty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6B62D9-63F4-410D-B0FF-725EDE84A7BD}" type="slidenum">
              <a:rPr lang="fr-FR" altLang="fr-FR" smtClean="0"/>
              <a:pPr eaLnBrk="1" hangingPunct="1"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40965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347162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fr-BE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A62E6-5177-404B-9212-9421B50E1EDE}" type="slidenum">
              <a:rPr lang="fr-FR" altLang="fr-FR" smtClean="0"/>
              <a:pPr eaLnBrk="1" hangingPunct="1"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57349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42436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fr-BE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A62E6-5177-404B-9212-9421B50E1EDE}" type="slidenum">
              <a:rPr lang="fr-FR" altLang="fr-FR" smtClean="0"/>
              <a:pPr eaLnBrk="1" hangingPunct="1"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57349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3942885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fr-BE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A62E6-5177-404B-9212-9421B50E1EDE}" type="slidenum">
              <a:rPr lang="fr-FR" altLang="fr-FR" smtClean="0"/>
              <a:pPr eaLnBrk="1" hangingPunct="1"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57349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184261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fr-BE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A62E6-5177-404B-9212-9421B50E1EDE}" type="slidenum">
              <a:rPr lang="fr-FR" altLang="fr-FR" smtClean="0"/>
              <a:pPr eaLnBrk="1" hangingPunct="1"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57349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873723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fr-BE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A62E6-5177-404B-9212-9421B50E1EDE}" type="slidenum">
              <a:rPr lang="fr-FR" altLang="fr-FR" smtClean="0"/>
              <a:pPr eaLnBrk="1" hangingPunct="1"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57349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136160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7EAA-040A-4BAB-9A2F-A85D99B0474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970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3" indent="-228583">
              <a:buFontTx/>
              <a:buAutoNum type="arabicParenR"/>
              <a:defRPr/>
            </a:pPr>
            <a:endParaRPr lang="fr-BE" dirty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6B62D9-63F4-410D-B0FF-725EDE84A7BD}" type="slidenum">
              <a:rPr lang="fr-FR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40965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425407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3" indent="-228583">
              <a:buFontTx/>
              <a:buAutoNum type="arabicParenR"/>
              <a:defRPr/>
            </a:pPr>
            <a:endParaRPr lang="fr-BE" dirty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6B62D9-63F4-410D-B0FF-725EDE84A7BD}" type="slidenum">
              <a:rPr lang="fr-FR" altLang="fr-FR" smtClean="0"/>
              <a:pPr eaLnBrk="1" hangingPunct="1"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40965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40704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8CF79-CCAB-47A7-8F8A-8FA1C94FD020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34821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>
                <a:solidFill>
                  <a:prstClr val="black"/>
                </a:solidFill>
              </a:rPr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389932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AutoNum type="arabicParenR"/>
              <a:defRPr/>
            </a:pPr>
            <a:endParaRPr lang="fr-BE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89A273-1EB3-4BC6-B8EF-A939BCFDFCFD}" type="slidenum">
              <a:rPr lang="fr-FR" altLang="fr-FR" smtClean="0"/>
              <a:pPr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37893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161350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fr-BE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A62E6-5177-404B-9212-9421B50E1EDE}" type="slidenum">
              <a:rPr lang="fr-FR" altLang="fr-FR" smtClean="0"/>
              <a:pPr eaLnBrk="1" hangingPunct="1"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7349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69031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7EAA-040A-4BAB-9A2F-A85D99B0474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201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3BC0F6-3515-4FDB-B343-28E7678D76C6}" type="slidenum">
              <a:rPr lang="fr-FR" altLang="fr-FR" smtClean="0"/>
              <a:pPr eaLnBrk="1" hangingPunct="1"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53253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Luisa Sanches</a:t>
            </a:r>
          </a:p>
        </p:txBody>
      </p:sp>
    </p:spTree>
    <p:extLst>
      <p:ext uri="{BB962C8B-B14F-4D97-AF65-F5344CB8AC3E}">
        <p14:creationId xmlns:p14="http://schemas.microsoft.com/office/powerpoint/2010/main" xmlns="" val="21760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889F-545A-4A29-8612-94D70106FB92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D472-A7D4-471D-A71A-6481190F7088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A67B-F1C2-40D3-A012-D8D98467E7FD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DB01-C55E-4DE0-9BE2-91CF72021028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7CFA-DB6E-4504-BC78-1AEBA85BBCB4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B4F1-3781-4653-8D5C-E35C0CFA3DD9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18BE-553A-4F8E-AA21-1A8E8D9DB9D8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7C4-47B9-4E0A-A9FD-5A4B4718995A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0EFE-F00A-42EB-B2D8-B7223BD758C7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5C79-3C15-4C41-B14D-119EB839DF2B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2249-6622-42A4-B267-5D349F541D98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BE"/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Middelburg, 70/05/2012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F5FE0-D5F3-49AD-9B95-685AF3B5F83F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BE"/>
          </a:p>
        </p:txBody>
      </p:sp>
      <p:sp>
        <p:nvSpPr>
          <p:cNvPr id="296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  <a:endParaRPr lang="fr-BE"/>
          </a:p>
        </p:txBody>
      </p:sp>
      <p:pic>
        <p:nvPicPr>
          <p:cNvPr id="29704" name="Image 8" descr="necstour logo.jpg"/>
          <p:cNvPicPr>
            <a:picLocks noChangeAspect="1"/>
          </p:cNvPicPr>
          <p:nvPr userDrawn="1"/>
        </p:nvPicPr>
        <p:blipFill>
          <a:blip r:embed="rId13" cstate="print">
            <a:lum contrast="6000"/>
          </a:blip>
          <a:srcRect l="4077" t="12845" r="78172" b="37482"/>
          <a:stretch>
            <a:fillRect/>
          </a:stretch>
        </p:blipFill>
        <p:spPr bwMode="auto">
          <a:xfrm>
            <a:off x="7885114" y="5589589"/>
            <a:ext cx="12588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Image 8" descr="necstour logo.jpg"/>
          <p:cNvPicPr>
            <a:picLocks noChangeAspect="1"/>
          </p:cNvPicPr>
          <p:nvPr userDrawn="1"/>
        </p:nvPicPr>
        <p:blipFill>
          <a:blip r:embed="rId13" cstate="print"/>
          <a:srcRect l="26575" t="51878" r="8646" b="14685"/>
          <a:stretch>
            <a:fillRect/>
          </a:stretch>
        </p:blipFill>
        <p:spPr bwMode="auto">
          <a:xfrm>
            <a:off x="1" y="0"/>
            <a:ext cx="31321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Image 8" descr="necstour logo.jpg"/>
          <p:cNvPicPr>
            <a:picLocks noChangeAspect="1"/>
          </p:cNvPicPr>
          <p:nvPr userDrawn="1"/>
        </p:nvPicPr>
        <p:blipFill>
          <a:blip r:embed="rId13" cstate="print"/>
          <a:srcRect l="27589" t="13501" r="8646" b="57217"/>
          <a:stretch>
            <a:fillRect/>
          </a:stretch>
        </p:blipFill>
        <p:spPr bwMode="auto">
          <a:xfrm>
            <a:off x="0" y="6205538"/>
            <a:ext cx="37084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aATKBtcDA&amp;feature=youtu.be&amp;t=1m44s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necstour.eu/" TargetMode="External"/><Relationship Id="rId4" Type="http://schemas.openxmlformats.org/officeDocument/2006/relationships/hyperlink" Target="mailto:tomaso.comazzi@necstour.e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aRSqaRe18j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stour.eu/join-us" TargetMode="External"/><Relationship Id="rId2" Type="http://schemas.openxmlformats.org/officeDocument/2006/relationships/hyperlink" Target="mailto:info@necstour.e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escription : Image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2665869" cy="112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19" y="-387424"/>
            <a:ext cx="9252520" cy="76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11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879725" y="0"/>
            <a:ext cx="6267450" cy="69215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 eaLnBrk="1" hangingPunct="1">
              <a:defRPr/>
            </a:pPr>
            <a:r>
              <a:rPr lang="fr-FR" sz="2800" b="1" dirty="0">
                <a:solidFill>
                  <a:schemeClr val="bg1"/>
                </a:solidFill>
              </a:rPr>
              <a:t>NECSTouR </a:t>
            </a:r>
            <a:r>
              <a:rPr lang="fr-FR" sz="2800" b="1" dirty="0" err="1">
                <a:solidFill>
                  <a:schemeClr val="bg1"/>
                </a:solidFill>
              </a:rPr>
              <a:t>Governance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965325" y="5445125"/>
            <a:ext cx="5186363" cy="71913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PERMANENT SECRETARIAT (Brussels)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0500" y="1111250"/>
            <a:ext cx="6264275" cy="865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</a:rPr>
              <a:t>GENERAL ASSEMBLY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0225" y="3286125"/>
            <a:ext cx="568801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1F497D">
                    <a:lumMod val="75000"/>
                  </a:srgbClr>
                </a:solidFill>
              </a:rPr>
              <a:t>EXECUTIVE COMMITTEE (3 </a:t>
            </a:r>
            <a:r>
              <a:rPr lang="fr-FR" sz="2400" b="1" dirty="0" err="1">
                <a:solidFill>
                  <a:srgbClr val="1F497D">
                    <a:lumMod val="75000"/>
                  </a:srgbClr>
                </a:solidFill>
              </a:rPr>
              <a:t>Years</a:t>
            </a:r>
            <a:r>
              <a:rPr lang="fr-FR" sz="2400" b="1" dirty="0">
                <a:solidFill>
                  <a:srgbClr val="1F497D">
                    <a:lumMod val="75000"/>
                  </a:srgbClr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5875" y="2133600"/>
            <a:ext cx="4176713" cy="503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1F497D">
                    <a:lumMod val="75000"/>
                  </a:srgbClr>
                </a:solidFill>
              </a:rPr>
              <a:t>REGIONAL AUTHORITIES</a:t>
            </a:r>
            <a:endParaRPr lang="fr-FR" sz="28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4163" y="2708275"/>
            <a:ext cx="3635375" cy="5048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solidFill>
                  <a:prstClr val="white"/>
                </a:solidFill>
              </a:rPr>
              <a:t>Associated</a:t>
            </a:r>
            <a:r>
              <a:rPr lang="fr-FR" sz="2400" b="1" dirty="0">
                <a:solidFill>
                  <a:prstClr val="white"/>
                </a:solidFill>
              </a:rPr>
              <a:t> </a:t>
            </a:r>
            <a:r>
              <a:rPr lang="fr-FR" sz="2400" b="1" dirty="0" err="1">
                <a:solidFill>
                  <a:prstClr val="white"/>
                </a:solidFill>
              </a:rPr>
              <a:t>Committee</a:t>
            </a:r>
            <a:endParaRPr lang="fr-FR" sz="2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13" y="2708275"/>
            <a:ext cx="3492500" cy="5048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solidFill>
                  <a:prstClr val="white"/>
                </a:solidFill>
              </a:rPr>
              <a:t>Academic</a:t>
            </a:r>
            <a:r>
              <a:rPr lang="fr-FR" sz="2400" b="1" dirty="0">
                <a:solidFill>
                  <a:prstClr val="white"/>
                </a:solidFill>
              </a:rPr>
              <a:t> </a:t>
            </a:r>
            <a:r>
              <a:rPr lang="fr-FR" sz="2400" b="1" dirty="0" err="1">
                <a:solidFill>
                  <a:prstClr val="white"/>
                </a:solidFill>
              </a:rPr>
              <a:t>Committee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076700"/>
            <a:ext cx="5113338" cy="12239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0" rIns="0" bIns="0"/>
          <a:lstStyle/>
          <a:p>
            <a:pPr>
              <a:defRPr/>
            </a:pPr>
            <a:r>
              <a:rPr lang="fr-FR" sz="2000" b="1" dirty="0" err="1">
                <a:solidFill>
                  <a:prstClr val="white"/>
                </a:solidFill>
              </a:rPr>
              <a:t>President</a:t>
            </a:r>
            <a:r>
              <a:rPr lang="fr-FR" sz="2000" b="1" dirty="0">
                <a:solidFill>
                  <a:prstClr val="white"/>
                </a:solidFill>
              </a:rPr>
              <a:t>: </a:t>
            </a:r>
            <a:r>
              <a:rPr lang="fr-FR" sz="2000" b="1" dirty="0" err="1">
                <a:solidFill>
                  <a:prstClr val="white"/>
                </a:solidFill>
              </a:rPr>
              <a:t>Catalonia</a:t>
            </a:r>
            <a:endParaRPr lang="fr-FR" sz="20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fr-FR" sz="2000" b="1" dirty="0" err="1">
                <a:solidFill>
                  <a:prstClr val="white"/>
                </a:solidFill>
              </a:rPr>
              <a:t>Vice-President</a:t>
            </a:r>
            <a:r>
              <a:rPr lang="fr-FR" sz="2000" b="1" dirty="0">
                <a:solidFill>
                  <a:prstClr val="white"/>
                </a:solidFill>
              </a:rPr>
              <a:t>: </a:t>
            </a:r>
            <a:r>
              <a:rPr lang="fr-FR" sz="2000" b="1" dirty="0" err="1">
                <a:solidFill>
                  <a:prstClr val="white"/>
                </a:solidFill>
              </a:rPr>
              <a:t>Flanders</a:t>
            </a:r>
            <a:endParaRPr lang="fr-FR" sz="20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fr-FR" sz="2000" b="1" dirty="0">
                <a:solidFill>
                  <a:prstClr val="white"/>
                </a:solidFill>
              </a:rPr>
              <a:t>General Secretary: </a:t>
            </a:r>
            <a:r>
              <a:rPr lang="fr-FR" sz="2000" b="1" dirty="0" err="1">
                <a:solidFill>
                  <a:prstClr val="white"/>
                </a:solidFill>
              </a:rPr>
              <a:t>Tuscany</a:t>
            </a:r>
            <a:endParaRPr lang="fr-FR" sz="20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fr-FR" sz="2000" b="1" dirty="0" err="1">
                <a:solidFill>
                  <a:prstClr val="white"/>
                </a:solidFill>
              </a:rPr>
              <a:t>Treasurer</a:t>
            </a:r>
            <a:r>
              <a:rPr lang="fr-FR" sz="2000" b="1" dirty="0">
                <a:solidFill>
                  <a:prstClr val="white"/>
                </a:solidFill>
              </a:rPr>
              <a:t>: Västra Götaland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4231" y="4076700"/>
            <a:ext cx="4499769" cy="12239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0" rIns="0" bIns="0"/>
          <a:lstStyle/>
          <a:p>
            <a:pPr>
              <a:defRPr/>
            </a:pPr>
            <a:r>
              <a:rPr lang="fr-FR" sz="2000" b="1" dirty="0" err="1">
                <a:solidFill>
                  <a:prstClr val="white"/>
                </a:solidFill>
              </a:rPr>
              <a:t>North</a:t>
            </a:r>
            <a:r>
              <a:rPr lang="fr-FR" sz="2000" b="1" dirty="0">
                <a:solidFill>
                  <a:prstClr val="white"/>
                </a:solidFill>
              </a:rPr>
              <a:t>: Cornwall, Limburg, Ile-de-France</a:t>
            </a:r>
          </a:p>
          <a:p>
            <a:pPr>
              <a:defRPr/>
            </a:pPr>
            <a:r>
              <a:rPr lang="fr-FR" sz="2000" b="1" dirty="0">
                <a:solidFill>
                  <a:prstClr val="white"/>
                </a:solidFill>
              </a:rPr>
              <a:t>East: </a:t>
            </a:r>
            <a:r>
              <a:rPr lang="fr-FR" sz="2000" b="1" dirty="0" err="1">
                <a:solidFill>
                  <a:prstClr val="white"/>
                </a:solidFill>
              </a:rPr>
              <a:t>Istria</a:t>
            </a:r>
            <a:endParaRPr lang="fr-FR" sz="2000" b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fr-FR" sz="2000" b="1" dirty="0">
                <a:solidFill>
                  <a:prstClr val="white"/>
                </a:solidFill>
              </a:rPr>
              <a:t>South: PACA, </a:t>
            </a:r>
            <a:r>
              <a:rPr lang="fr-BE" sz="2000" b="1" dirty="0">
                <a:solidFill>
                  <a:prstClr val="white"/>
                </a:solidFill>
              </a:rPr>
              <a:t>Galicia, </a:t>
            </a:r>
            <a:r>
              <a:rPr lang="fr-BE" sz="2000" b="1" dirty="0" err="1">
                <a:solidFill>
                  <a:prstClr val="white"/>
                </a:solidFill>
              </a:rPr>
              <a:t>Andalucía</a:t>
            </a:r>
            <a:r>
              <a:rPr lang="fr-BE" sz="2000" b="1" dirty="0">
                <a:solidFill>
                  <a:prstClr val="white"/>
                </a:solidFill>
              </a:rPr>
              <a:t>, </a:t>
            </a:r>
            <a:r>
              <a:rPr lang="fr-BE" sz="2000" b="1" dirty="0" err="1">
                <a:solidFill>
                  <a:prstClr val="white"/>
                </a:solidFill>
              </a:rPr>
              <a:t>Veneto</a:t>
            </a:r>
            <a:endParaRPr lang="fr-FR" sz="2000" b="1" dirty="0">
              <a:solidFill>
                <a:prstClr val="white"/>
              </a:solidFill>
            </a:endParaRPr>
          </a:p>
          <a:p>
            <a:pPr>
              <a:defRPr/>
            </a:pPr>
            <a:endParaRPr lang="fr-FR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45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908720"/>
            <a:ext cx="88569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What about the Future of NECSTouR in the next </a:t>
            </a:r>
            <a:r>
              <a:rPr lang="en-GB" sz="3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2400" dirty="0">
                <a:solidFill>
                  <a:srgbClr val="0070C0"/>
                </a:solidFill>
              </a:rPr>
              <a:t> years (2016-2018)?</a:t>
            </a:r>
          </a:p>
          <a:p>
            <a:r>
              <a:rPr lang="en-GB" sz="2400" dirty="0"/>
              <a:t> </a:t>
            </a:r>
            <a:endParaRPr lang="en-GB" dirty="0"/>
          </a:p>
          <a:p>
            <a:endParaRPr lang="en-GB" dirty="0"/>
          </a:p>
          <a:p>
            <a:r>
              <a:rPr lang="en-GB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dirty="0"/>
              <a:t> </a:t>
            </a:r>
            <a:r>
              <a:rPr lang="en-GB" sz="2400" dirty="0"/>
              <a:t>Working Groups</a:t>
            </a:r>
          </a:p>
          <a:p>
            <a:pPr lvl="4"/>
            <a:endParaRPr lang="en-GB" dirty="0"/>
          </a:p>
          <a:p>
            <a:pPr lvl="1"/>
            <a:r>
              <a:rPr lang="en-GB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2400" dirty="0"/>
              <a:t> </a:t>
            </a:r>
            <a:r>
              <a:rPr lang="en-GB" sz="3400" dirty="0"/>
              <a:t>Strategies</a:t>
            </a:r>
          </a:p>
          <a:p>
            <a:pPr lvl="4"/>
            <a:endParaRPr lang="en-GB" dirty="0"/>
          </a:p>
          <a:p>
            <a:pPr lvl="2"/>
            <a:r>
              <a:rPr lang="en-GB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dirty="0"/>
              <a:t> </a:t>
            </a:r>
            <a:r>
              <a:rPr lang="en-GB" sz="4400" dirty="0"/>
              <a:t>Goals</a:t>
            </a:r>
          </a:p>
          <a:p>
            <a:pPr lvl="4"/>
            <a:endParaRPr lang="en-GB" dirty="0"/>
          </a:p>
          <a:p>
            <a:pPr lvl="3"/>
            <a:r>
              <a:rPr lang="en-GB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2400" dirty="0"/>
              <a:t> </a:t>
            </a:r>
            <a:r>
              <a:rPr lang="en-GB" sz="5400" dirty="0"/>
              <a:t>Vision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420888"/>
            <a:ext cx="4548464" cy="22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63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48034" y="1014204"/>
            <a:ext cx="8820746" cy="880065"/>
            <a:chOff x="179512" y="404664"/>
            <a:chExt cx="8820746" cy="880065"/>
          </a:xfrm>
        </p:grpSpPr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92236" y="613359"/>
              <a:ext cx="8508022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153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305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45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61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/>
              <a:r>
                <a:rPr lang="ca-ES" sz="2000" b="1" kern="1200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Build up a Touristic Europe based on S&amp;C Tourism</a:t>
              </a: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179512" y="404664"/>
              <a:ext cx="1152128" cy="88006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dirty="0"/>
                <a:t>VISION</a:t>
              </a:r>
            </a:p>
          </p:txBody>
        </p:sp>
      </p:grpSp>
      <p:sp>
        <p:nvSpPr>
          <p:cNvPr id="22" name="Titre 3"/>
          <p:cNvSpPr txBox="1">
            <a:spLocks/>
          </p:cNvSpPr>
          <p:nvPr/>
        </p:nvSpPr>
        <p:spPr bwMode="auto">
          <a:xfrm>
            <a:off x="6737594" y="-4769"/>
            <a:ext cx="2406406" cy="55344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000" b="1" dirty="0">
                <a:solidFill>
                  <a:schemeClr val="bg1"/>
                </a:solidFill>
              </a:rPr>
              <a:t>STRATEGY</a:t>
            </a:r>
            <a:endParaRPr lang="fr-BE" sz="3000" b="1" dirty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04390" y="2285686"/>
            <a:ext cx="8331681" cy="1041703"/>
            <a:chOff x="206113" y="1236382"/>
            <a:chExt cx="8331681" cy="1041703"/>
          </a:xfrm>
        </p:grpSpPr>
        <p:sp>
          <p:nvSpPr>
            <p:cNvPr id="6" name="35 Rectángulo"/>
            <p:cNvSpPr/>
            <p:nvPr/>
          </p:nvSpPr>
          <p:spPr>
            <a:xfrm>
              <a:off x="6876256" y="1236382"/>
              <a:ext cx="1661538" cy="8964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12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Mainstream of EU Funds for Tourism</a:t>
              </a:r>
            </a:p>
          </p:txBody>
        </p:sp>
        <p:sp>
          <p:nvSpPr>
            <p:cNvPr id="23" name="34 Rectángulo"/>
            <p:cNvSpPr/>
            <p:nvPr/>
          </p:nvSpPr>
          <p:spPr>
            <a:xfrm>
              <a:off x="5102656" y="1237595"/>
              <a:ext cx="1661538" cy="8964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12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Reinforce the role of Regions in the EU Tourism Policy</a:t>
              </a:r>
            </a:p>
          </p:txBody>
        </p:sp>
        <p:sp>
          <p:nvSpPr>
            <p:cNvPr id="24" name="3 Rectángulo"/>
            <p:cNvSpPr/>
            <p:nvPr/>
          </p:nvSpPr>
          <p:spPr>
            <a:xfrm>
              <a:off x="1502256" y="1237594"/>
              <a:ext cx="1661538" cy="8964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12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Positioning NECSTouR model of Sustainable &amp; Competitive Tourism</a:t>
              </a:r>
            </a:p>
          </p:txBody>
        </p:sp>
        <p:sp>
          <p:nvSpPr>
            <p:cNvPr id="25" name="32 Rectángulo"/>
            <p:cNvSpPr/>
            <p:nvPr/>
          </p:nvSpPr>
          <p:spPr>
            <a:xfrm>
              <a:off x="3302456" y="1237595"/>
              <a:ext cx="1661538" cy="8964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12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Raise the profile of Tourism in the EU agenda</a:t>
              </a:r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206113" y="1398020"/>
              <a:ext cx="1152128" cy="88006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dirty="0"/>
                <a:t>GOALS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48034" y="3747757"/>
            <a:ext cx="8288037" cy="1947407"/>
            <a:chOff x="228302" y="2201672"/>
            <a:chExt cx="8288037" cy="1947407"/>
          </a:xfrm>
        </p:grpSpPr>
        <p:sp>
          <p:nvSpPr>
            <p:cNvPr id="17" name="ZoneTexte 16"/>
            <p:cNvSpPr txBox="1"/>
            <p:nvPr/>
          </p:nvSpPr>
          <p:spPr>
            <a:xfrm rot="5400000">
              <a:off x="7188692" y="2821433"/>
              <a:ext cx="1947407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STRATEGIC ALLIANCES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436638" y="2418909"/>
              <a:ext cx="5112568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MEMBERSHIP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36638" y="2922965"/>
              <a:ext cx="5112568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COMMUNICATION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436638" y="3427021"/>
              <a:ext cx="5112568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EXPERTISE</a:t>
              </a:r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228302" y="2667757"/>
              <a:ext cx="1929386" cy="88006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dirty="0"/>
                <a:t>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790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B0F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r-BE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-70824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7544" y="62068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0070C0"/>
                </a:solidFill>
              </a:rPr>
              <a:t>EUROPEAN COMMISSION</a:t>
            </a:r>
          </a:p>
          <a:p>
            <a:pPr algn="ctr"/>
            <a:r>
              <a:rPr lang="fr-BE" b="1" dirty="0">
                <a:solidFill>
                  <a:srgbClr val="0070C0"/>
                </a:solidFill>
              </a:rPr>
              <a:t>DG GROWTH</a:t>
            </a:r>
          </a:p>
          <a:p>
            <a:pPr algn="ctr"/>
            <a:r>
              <a:rPr lang="fr-B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TOURISM, CULTURAL</a:t>
            </a:r>
          </a:p>
          <a:p>
            <a:pPr algn="ctr"/>
            <a:r>
              <a:rPr lang="fr-B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CREATIVE INDUSTRIES PRIORITIES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2080" y="1994357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NECSTouR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Groups</a:t>
            </a:r>
          </a:p>
          <a:p>
            <a:pPr algn="ctr"/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30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B0F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r-BE" sz="2000" b="1" dirty="0">
              <a:solidFill>
                <a:srgbClr val="00B0F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2" y="26238"/>
            <a:ext cx="7082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b="1" dirty="0">
                <a:solidFill>
                  <a:srgbClr val="1F497D"/>
                </a:solidFill>
              </a:rPr>
              <a:t>Support the development and promotion of a more sustainable and competitive tourism: Good practices as well as cooperation with our Regions</a:t>
            </a:r>
          </a:p>
          <a:p>
            <a:pPr algn="just"/>
            <a:endParaRPr lang="en-US" sz="2400" b="1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b="1" dirty="0">
                <a:solidFill>
                  <a:srgbClr val="1F497D"/>
                </a:solidFill>
              </a:rPr>
              <a:t>Funding opportunities through projects: calls and partners</a:t>
            </a:r>
          </a:p>
          <a:p>
            <a:pPr marL="285750" indent="-285750" algn="just">
              <a:buFont typeface="Arial"/>
              <a:buChar char="•"/>
            </a:pPr>
            <a:endParaRPr lang="en-US" sz="2400" b="1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b="1" dirty="0">
                <a:solidFill>
                  <a:srgbClr val="1F497D"/>
                </a:solidFill>
              </a:rPr>
              <a:t>Strategic Alliances and contacts: European Parliament Intergroup, European Commission, </a:t>
            </a:r>
            <a:r>
              <a:rPr lang="en-US" sz="2400" b="1" dirty="0" smtClean="0">
                <a:solidFill>
                  <a:srgbClr val="1F497D"/>
                </a:solidFill>
              </a:rPr>
              <a:t>UNWTO</a:t>
            </a:r>
          </a:p>
          <a:p>
            <a:pPr marL="285750" indent="-285750" algn="just">
              <a:buFont typeface="Arial"/>
              <a:buChar char="•"/>
            </a:pPr>
            <a:endParaRPr lang="en-US" sz="2400" b="1" dirty="0">
              <a:solidFill>
                <a:srgbClr val="1F497D"/>
              </a:solidFill>
            </a:endParaRPr>
          </a:p>
          <a:p>
            <a:r>
              <a:rPr lang="en-US" sz="2400" b="1" dirty="0">
                <a:solidFill>
                  <a:srgbClr val="1F497D"/>
                </a:solidFill>
                <a:hlinkClick r:id="rId2"/>
              </a:rPr>
              <a:t>https://</a:t>
            </a:r>
            <a:r>
              <a:rPr lang="en-US" sz="2400" b="1" dirty="0" err="1">
                <a:solidFill>
                  <a:srgbClr val="1F497D"/>
                </a:solidFill>
                <a:hlinkClick r:id="rId2"/>
              </a:rPr>
              <a:t>www.youtube.com</a:t>
            </a:r>
            <a:r>
              <a:rPr lang="en-US" sz="2400" b="1" dirty="0">
                <a:solidFill>
                  <a:srgbClr val="1F497D"/>
                </a:solidFill>
                <a:hlinkClick r:id="rId2"/>
              </a:rPr>
              <a:t>/</a:t>
            </a:r>
            <a:r>
              <a:rPr lang="en-US" sz="2400" b="1" dirty="0" err="1">
                <a:solidFill>
                  <a:srgbClr val="1F497D"/>
                </a:solidFill>
                <a:hlinkClick r:id="rId2"/>
              </a:rPr>
              <a:t>watch?v</a:t>
            </a:r>
            <a:r>
              <a:rPr lang="en-US" sz="2400" b="1" dirty="0">
                <a:solidFill>
                  <a:srgbClr val="1F497D"/>
                </a:solidFill>
                <a:hlinkClick r:id="rId2"/>
              </a:rPr>
              <a:t>=</a:t>
            </a:r>
            <a:r>
              <a:rPr lang="en-US" sz="2400" b="1" dirty="0" err="1">
                <a:solidFill>
                  <a:srgbClr val="1F497D"/>
                </a:solidFill>
                <a:hlinkClick r:id="rId2"/>
              </a:rPr>
              <a:t>TcaATKBtcDA&amp;feature</a:t>
            </a:r>
            <a:r>
              <a:rPr lang="en-US" sz="2400" b="1" dirty="0">
                <a:solidFill>
                  <a:srgbClr val="1F497D"/>
                </a:solidFill>
                <a:hlinkClick r:id="rId2"/>
              </a:rPr>
              <a:t>=</a:t>
            </a:r>
            <a:r>
              <a:rPr lang="en-US" sz="2400" b="1" dirty="0" err="1">
                <a:solidFill>
                  <a:srgbClr val="1F497D"/>
                </a:solidFill>
                <a:hlinkClick r:id="rId2"/>
              </a:rPr>
              <a:t>youtu.be&amp;t</a:t>
            </a:r>
            <a:r>
              <a:rPr lang="en-US" sz="2400" b="1" dirty="0">
                <a:solidFill>
                  <a:srgbClr val="1F497D"/>
                </a:solidFill>
                <a:hlinkClick r:id="rId2"/>
              </a:rPr>
              <a:t>=1m44s</a:t>
            </a:r>
            <a:endParaRPr lang="en-US" sz="2400" b="1" dirty="0">
              <a:solidFill>
                <a:srgbClr val="1F497D"/>
              </a:solidFill>
            </a:endParaRPr>
          </a:p>
          <a:p>
            <a:pPr algn="just"/>
            <a:endParaRPr lang="en-US" sz="2400" b="1" dirty="0">
              <a:solidFill>
                <a:srgbClr val="1F497D"/>
              </a:solidFill>
            </a:endParaRPr>
          </a:p>
          <a:p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2483768" y="-26988"/>
            <a:ext cx="6688807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 err="1">
                <a:solidFill>
                  <a:schemeClr val="bg1"/>
                </a:solidFill>
              </a:rPr>
              <a:t>NECSTouR’s</a:t>
            </a:r>
            <a:r>
              <a:rPr lang="fr-BE" sz="3600" b="1" dirty="0">
                <a:solidFill>
                  <a:schemeClr val="bg1"/>
                </a:solidFill>
              </a:rPr>
              <a:t> support to </a:t>
            </a:r>
            <a:r>
              <a:rPr lang="fr-BE" sz="3600" b="1" dirty="0" err="1">
                <a:solidFill>
                  <a:schemeClr val="bg1"/>
                </a:solidFill>
              </a:rPr>
              <a:t>Alpujarras</a:t>
            </a:r>
            <a:endParaRPr lang="fr-B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2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2483768" y="-26988"/>
            <a:ext cx="6688807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 err="1">
                <a:solidFill>
                  <a:schemeClr val="bg1"/>
                </a:solidFill>
              </a:rPr>
              <a:t>NECSTouR’s</a:t>
            </a:r>
            <a:r>
              <a:rPr lang="fr-BE" sz="3600" b="1" dirty="0">
                <a:solidFill>
                  <a:schemeClr val="bg1"/>
                </a:solidFill>
              </a:rPr>
              <a:t> support to </a:t>
            </a:r>
            <a:r>
              <a:rPr lang="fr-BE" sz="3600" b="1" dirty="0" err="1">
                <a:solidFill>
                  <a:schemeClr val="bg1"/>
                </a:solidFill>
              </a:rPr>
              <a:t>Alpujarras</a:t>
            </a:r>
            <a:endParaRPr lang="fr-BE" sz="36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666750"/>
            <a:ext cx="5179466" cy="54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/>
          </p:cNvSpPr>
          <p:nvPr/>
        </p:nvSpPr>
        <p:spPr>
          <a:xfrm>
            <a:off x="1475656" y="3429000"/>
            <a:ext cx="7651238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>
                <a:solidFill>
                  <a:schemeClr val="bg1"/>
                </a:solidFill>
              </a:rPr>
              <a:t>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564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9 at 10.55.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481"/>
            <a:ext cx="3995936" cy="5601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482453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Best use of EU Funds to support the development of competitive and sustainable tourism in the EU</a:t>
            </a:r>
          </a:p>
          <a:p>
            <a:pPr algn="just"/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Monitor and analyze the development process of </a:t>
            </a:r>
            <a:r>
              <a:rPr lang="en-US" dirty="0" err="1">
                <a:solidFill>
                  <a:srgbClr val="1F497D"/>
                </a:solidFill>
              </a:rPr>
              <a:t>NECSTouR</a:t>
            </a:r>
            <a:r>
              <a:rPr lang="en-US" dirty="0">
                <a:solidFill>
                  <a:srgbClr val="1F497D"/>
                </a:solidFill>
              </a:rPr>
              <a:t> regions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Facilitate the exchange of expertise and good practices among regions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Develop the right policies to stimulate and support the development of responsible and sustainable tourism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The main highlights were discussed at the event on the 27</a:t>
            </a:r>
            <a:r>
              <a:rPr lang="en-US" baseline="30000" dirty="0">
                <a:solidFill>
                  <a:srgbClr val="1F497D"/>
                </a:solidFill>
              </a:rPr>
              <a:t>th</a:t>
            </a:r>
            <a:r>
              <a:rPr lang="en-US" dirty="0">
                <a:solidFill>
                  <a:srgbClr val="1F497D"/>
                </a:solidFill>
              </a:rPr>
              <a:t> of September 2016, hosted at the European Committee of the Regions – the event will be continued this year on the same date</a:t>
            </a:r>
          </a:p>
        </p:txBody>
      </p:sp>
    </p:spTree>
    <p:extLst>
      <p:ext uri="{BB962C8B-B14F-4D97-AF65-F5344CB8AC3E}">
        <p14:creationId xmlns:p14="http://schemas.microsoft.com/office/powerpoint/2010/main" xmlns="" val="254544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9 at 11.02.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"/>
            <a:ext cx="3851920" cy="5356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0" y="1484784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Support the development and implementation of sustainable tourism indicators to measure the destination’s performance at sub-national levels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The cooperation with official statistics bodies in order to gather the data by ensuring its accuracy, quality and comparability with similar destinations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Transform data provided by the indicators into further policies that support the development of a sustainable and competitive tourism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41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917" y="2348880"/>
            <a:ext cx="7470937" cy="224675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3000" b="1" dirty="0">
                <a:solidFill>
                  <a:schemeClr val="tx2"/>
                </a:solidFill>
              </a:rPr>
              <a:t>Andalusia Delegation visit to </a:t>
            </a:r>
            <a:r>
              <a:rPr lang="en-US" sz="3000" b="1" dirty="0" err="1">
                <a:solidFill>
                  <a:schemeClr val="tx2"/>
                </a:solidFill>
              </a:rPr>
              <a:t>NECSTouR</a:t>
            </a:r>
            <a:r>
              <a:rPr lang="en-US" sz="3000" b="1" dirty="0">
                <a:solidFill>
                  <a:schemeClr val="tx2"/>
                </a:solidFill>
              </a:rPr>
              <a:t> Brussels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US" sz="3000" b="1" dirty="0">
              <a:solidFill>
                <a:schemeClr val="tx2"/>
              </a:solidFill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sz="3000" b="1" dirty="0">
                <a:solidFill>
                  <a:schemeClr val="tx2"/>
                </a:solidFill>
              </a:rPr>
              <a:t>24</a:t>
            </a:r>
            <a:r>
              <a:rPr lang="en-US" sz="3000" b="1" baseline="30000" dirty="0">
                <a:solidFill>
                  <a:schemeClr val="tx2"/>
                </a:solidFill>
              </a:rPr>
              <a:t>th</a:t>
            </a:r>
            <a:r>
              <a:rPr lang="en-US" sz="3000" b="1" dirty="0">
                <a:solidFill>
                  <a:schemeClr val="tx2"/>
                </a:solidFill>
              </a:rPr>
              <a:t> of April, 2017</a:t>
            </a:r>
          </a:p>
        </p:txBody>
      </p:sp>
      <p:pic>
        <p:nvPicPr>
          <p:cNvPr id="10" name="Image 9" descr="Description : Image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2665869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3243391" y="5301208"/>
            <a:ext cx="3141990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endParaRPr lang="fr-BE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4624104"/>
            <a:ext cx="7470937" cy="135420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200" b="1" dirty="0"/>
              <a:t>Person of Contact on Membership: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1200" b="1" dirty="0" err="1"/>
              <a:t>Mr</a:t>
            </a:r>
            <a:r>
              <a:rPr lang="en-US" sz="1200" b="1" dirty="0"/>
              <a:t> Tomaso Comazzi</a:t>
            </a:r>
            <a:r>
              <a:rPr lang="en-US" sz="1200" b="1" dirty="0">
                <a:solidFill>
                  <a:schemeClr val="tx2"/>
                </a:solidFill>
              </a:rPr>
              <a:t/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fr-BE" sz="1200" u="sng" dirty="0">
                <a:hlinkClick r:id="rId4"/>
              </a:rPr>
              <a:t>tomaso.comazzi@necstour.eu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fr-BE" sz="1200" dirty="0"/>
              <a:t>Phone : +32 (0) 2 721 7293</a:t>
            </a:r>
            <a:br>
              <a:rPr lang="fr-BE" sz="1200" dirty="0"/>
            </a:br>
            <a:r>
              <a:rPr lang="fr-BE" sz="1200" dirty="0"/>
              <a:t>Mobile: +32 (0) 4 98 10 89 67</a:t>
            </a:r>
            <a:br>
              <a:rPr lang="fr-BE" sz="1200" dirty="0"/>
            </a:br>
            <a:r>
              <a:rPr lang="fr-BE" sz="1200" u="sng" dirty="0">
                <a:hlinkClick r:id="rId5"/>
              </a:rPr>
              <a:t>www.necstour.eu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57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9 at 11.16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151" y="0"/>
            <a:ext cx="3923904" cy="5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276" y="1052736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Identify, analyze and propose a balanced approach to address sharing economy in the tourism industry through legislation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Stimulate the cooperation among </a:t>
            </a:r>
            <a:r>
              <a:rPr lang="en-US" dirty="0" err="1">
                <a:solidFill>
                  <a:srgbClr val="1F497D"/>
                </a:solidFill>
              </a:rPr>
              <a:t>NECSTouR</a:t>
            </a:r>
            <a:r>
              <a:rPr lang="en-US" dirty="0">
                <a:solidFill>
                  <a:srgbClr val="1F497D"/>
                </a:solidFill>
              </a:rPr>
              <a:t> regions to discuss measures that aim at developing regulatory policies 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Evaluation of the impacts of the proposed measures in our member regions 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Organize further events in cooperation with EU Institutions in order to decide on the most appropriate policy tools to support the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84882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9 at 11.41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527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5112568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Ensure that </a:t>
            </a:r>
            <a:r>
              <a:rPr lang="en-US" dirty="0" err="1">
                <a:solidFill>
                  <a:srgbClr val="1F497D"/>
                </a:solidFill>
              </a:rPr>
              <a:t>NECSTouR</a:t>
            </a:r>
            <a:r>
              <a:rPr lang="en-US" dirty="0">
                <a:solidFill>
                  <a:srgbClr val="1F497D"/>
                </a:solidFill>
              </a:rPr>
              <a:t> destinations are able to adapt and mitigate climate change effects by improving their sustainability practices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Exchange of regional strategies and research outcomes on innovation adaptation actions for regions tackling governance, products, training, marketing and SMEs competitiveness approach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Integration of the transversal economic/social/environmental nature of Tourism in EU policies, regulatory initiatives and financial instruments.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>
                <a:solidFill>
                  <a:srgbClr val="1F497D"/>
                </a:solidFill>
              </a:rPr>
              <a:t>NECSTouR</a:t>
            </a:r>
            <a:r>
              <a:rPr lang="en-US" dirty="0">
                <a:solidFill>
                  <a:srgbClr val="1F497D"/>
                </a:solidFill>
              </a:rPr>
              <a:t> Thematic Conference on “Smart Tourism Destination’s Contribution for the Planet and its People” was organized together with UNWTO in frame of ‘ 2017 International Year for Sustainable Tourism Development’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An event on ‘Accessible Tourism’ will be held in June in Brussels together with Tuscany Region</a:t>
            </a:r>
          </a:p>
        </p:txBody>
      </p:sp>
    </p:spTree>
    <p:extLst>
      <p:ext uri="{BB962C8B-B14F-4D97-AF65-F5344CB8AC3E}">
        <p14:creationId xmlns:p14="http://schemas.microsoft.com/office/powerpoint/2010/main" xmlns="" val="141075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9 at 11.41.2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-3190"/>
            <a:ext cx="3707904" cy="5664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51845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Define a strategy to position tourism as a sector that supports the cultural identity of a community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Network with culture and creative industries stakeholders in order to foster cooperation among regions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Share experiences in measuring cultural tourism at sub-national level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Support the development of a common policy that manages resources in a sustainable way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>
                <a:solidFill>
                  <a:srgbClr val="1F497D"/>
                </a:solidFill>
              </a:rPr>
              <a:t>NECSTouR</a:t>
            </a:r>
            <a:r>
              <a:rPr lang="en-US" dirty="0">
                <a:solidFill>
                  <a:srgbClr val="1F497D"/>
                </a:solidFill>
              </a:rPr>
              <a:t> regions are contributing to the definition of the main assets in the frame of ‘European Year of Cultural Heritage 2018’</a:t>
            </a:r>
          </a:p>
        </p:txBody>
      </p:sp>
    </p:spTree>
    <p:extLst>
      <p:ext uri="{BB962C8B-B14F-4D97-AF65-F5344CB8AC3E}">
        <p14:creationId xmlns:p14="http://schemas.microsoft.com/office/powerpoint/2010/main" xmlns="" val="306604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9 at 11.41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-29461"/>
            <a:ext cx="3707904" cy="5694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08720"/>
            <a:ext cx="525658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Upgrade Tourism as a career of choice and to reduce the gaps between employees skills and enterprises needs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Exchange good practices among regions that stimulate the digitalization of tourism SMEs, partnership with academic institutions and businesses, specific training programs 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Exchange good practices among regions on how destinations can innovate in order to follow market trends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Collaboration with the academic members in the development of skills and training to support sustainable and competitive tourism practices in the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310608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B0F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r-BE" sz="2000" b="1" dirty="0">
              <a:solidFill>
                <a:srgbClr val="00B0F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85877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NECSTouR’s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BE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BE" sz="1200" u="sng" dirty="0"/>
              <a:t>https://www.youtube.com/watch?v=aRSqaRe18jE</a:t>
            </a:r>
          </a:p>
        </p:txBody>
      </p:sp>
      <p:pic>
        <p:nvPicPr>
          <p:cNvPr id="3" name="aRSqaRe18jE">
            <a:hlinkClick r:id="" action="ppaction://media"/>
          </p:cNvPr>
          <p:cNvPicPr>
            <a:picLocks noRot="1" noChangeAspect="1"/>
          </p:cNvPicPr>
          <p:nvPr>
            <a:quickTime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243773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6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3921199" y="1"/>
            <a:ext cx="5259313" cy="54867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NECSTouR Projects (2)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692696"/>
            <a:ext cx="9177954" cy="6165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ctr">
              <a:defRPr/>
            </a:pPr>
            <a:r>
              <a:rPr lang="fr-FR" sz="2000" b="1" dirty="0">
                <a:solidFill>
                  <a:srgbClr val="0070C0"/>
                </a:solidFill>
              </a:rPr>
              <a:t>NEZEH </a:t>
            </a:r>
            <a:r>
              <a:rPr lang="en-US" sz="2000" b="1" dirty="0">
                <a:solidFill>
                  <a:srgbClr val="0070C0"/>
                </a:solidFill>
              </a:rPr>
              <a:t>Nearly Zero Energy Hotels </a:t>
            </a:r>
            <a:endParaRPr lang="fr-BE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sz="1600" b="1" dirty="0"/>
              <a:t>Programme:</a:t>
            </a:r>
            <a:r>
              <a:rPr lang="fr-FR" sz="1600" dirty="0"/>
              <a:t> </a:t>
            </a:r>
            <a:r>
              <a:rPr lang="fr-FR" sz="1600" i="1" dirty="0"/>
              <a:t>Intelligent </a:t>
            </a:r>
            <a:r>
              <a:rPr lang="fr-FR" sz="1600" i="1" dirty="0" err="1"/>
              <a:t>Energy</a:t>
            </a:r>
            <a:r>
              <a:rPr lang="fr-FR" sz="1600" i="1" dirty="0"/>
              <a:t> Europe</a:t>
            </a:r>
          </a:p>
          <a:p>
            <a:pPr>
              <a:defRPr/>
            </a:pPr>
            <a:r>
              <a:rPr lang="fr-FR" sz="1600" b="1" dirty="0"/>
              <a:t>Duration: </a:t>
            </a:r>
            <a:r>
              <a:rPr lang="fr-FR" sz="1600" dirty="0"/>
              <a:t>April 2013 – April 2016</a:t>
            </a:r>
          </a:p>
          <a:p>
            <a:pPr>
              <a:defRPr/>
            </a:pPr>
            <a:r>
              <a:rPr lang="fr-FR" sz="1600" b="1" dirty="0"/>
              <a:t>Objective </a:t>
            </a:r>
            <a:r>
              <a:rPr lang="en-US" sz="1600" dirty="0"/>
              <a:t>To accelerate the rate of refurbishment of existing buildings into Nearly Zero Energy Buildings (NZEB), supporting the private sector and promoting the front runners. </a:t>
            </a:r>
          </a:p>
          <a:p>
            <a:pPr algn="ctr"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</a:rPr>
              <a:t>MITOMED</a:t>
            </a:r>
          </a:p>
          <a:p>
            <a:pPr>
              <a:defRPr/>
            </a:pPr>
            <a:r>
              <a:rPr lang="fr-FR" sz="1600" b="1" dirty="0"/>
              <a:t>Programme:</a:t>
            </a:r>
            <a:r>
              <a:rPr lang="fr-FR" sz="1600" dirty="0"/>
              <a:t> </a:t>
            </a:r>
            <a:r>
              <a:rPr lang="fr-FR" sz="1600" i="1" dirty="0"/>
              <a:t>MED </a:t>
            </a:r>
          </a:p>
          <a:p>
            <a:pPr>
              <a:defRPr/>
            </a:pPr>
            <a:r>
              <a:rPr lang="fr-FR" sz="1600" b="1" dirty="0"/>
              <a:t>Duration:  </a:t>
            </a:r>
            <a:r>
              <a:rPr lang="fr-FR" sz="1600" dirty="0"/>
              <a:t>July 2014 – </a:t>
            </a:r>
            <a:r>
              <a:rPr lang="fr-FR" sz="1600" dirty="0" err="1"/>
              <a:t>June</a:t>
            </a:r>
            <a:r>
              <a:rPr lang="fr-FR" sz="1600" dirty="0"/>
              <a:t> 2015</a:t>
            </a:r>
          </a:p>
          <a:p>
            <a:pPr>
              <a:defRPr/>
            </a:pPr>
            <a:r>
              <a:rPr lang="fr-FR" sz="1600" b="1" dirty="0"/>
              <a:t>Objective </a:t>
            </a:r>
            <a:r>
              <a:rPr lang="en-US" sz="1600" dirty="0"/>
              <a:t>To promote an integrated management model of maritime and coastal (M&amp;C) tourism in the Mediterranean by improving the quantity and quality of data, information, products, services and policies pertaining to the sector. 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</a:rPr>
              <a:t>Mapping and Performance Check of the Supply Side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</a:rPr>
              <a:t>of Tourism Education and Training</a:t>
            </a:r>
          </a:p>
          <a:p>
            <a:pPr>
              <a:defRPr/>
            </a:pPr>
            <a:r>
              <a:rPr lang="en-GB" sz="1600" b="1" dirty="0"/>
              <a:t>Programme:</a:t>
            </a:r>
            <a:r>
              <a:rPr lang="en-GB" sz="1600" dirty="0"/>
              <a:t>  </a:t>
            </a:r>
            <a:r>
              <a:rPr lang="en-GB" sz="1600" i="1" dirty="0"/>
              <a:t>CIP - Tender  </a:t>
            </a:r>
          </a:p>
          <a:p>
            <a:pPr>
              <a:defRPr/>
            </a:pPr>
            <a:r>
              <a:rPr lang="en-GB" sz="1600" b="1" dirty="0"/>
              <a:t>Duration:  </a:t>
            </a:r>
            <a:r>
              <a:rPr lang="en-GB" sz="1600" dirty="0"/>
              <a:t>August 2014 – October 2015</a:t>
            </a:r>
          </a:p>
          <a:p>
            <a:pPr>
              <a:defRPr/>
            </a:pPr>
            <a:r>
              <a:rPr lang="en-GB" sz="1600" b="1" dirty="0"/>
              <a:t>Objective: T</a:t>
            </a:r>
            <a:r>
              <a:rPr lang="en-US" sz="1600" dirty="0"/>
              <a:t>o examine the EU 28 education and training framework for tourism and to assess in providing the necessary </a:t>
            </a:r>
            <a:r>
              <a:rPr lang="en-US" sz="1600" dirty="0" err="1"/>
              <a:t>labour</a:t>
            </a:r>
            <a:r>
              <a:rPr lang="en-US" sz="1600" dirty="0"/>
              <a:t> market skills for employers.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440160" cy="5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Página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486" y="2703210"/>
            <a:ext cx="1448788" cy="56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/>
        </p:nvGrpSpPr>
        <p:grpSpPr>
          <a:xfrm>
            <a:off x="755576" y="1916832"/>
            <a:ext cx="8388423" cy="792088"/>
            <a:chOff x="2481718" y="2295899"/>
            <a:chExt cx="4466546" cy="792088"/>
          </a:xfrm>
        </p:grpSpPr>
        <p:sp>
          <p:nvSpPr>
            <p:cNvPr id="6" name="Flèche droite rayée 5"/>
            <p:cNvSpPr/>
            <p:nvPr/>
          </p:nvSpPr>
          <p:spPr>
            <a:xfrm>
              <a:off x="2481718" y="2295899"/>
              <a:ext cx="4248472" cy="792088"/>
            </a:xfrm>
            <a:prstGeom prst="stripedRightArrow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699792" y="2533409"/>
              <a:ext cx="4248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NECSTouR Climate Change &amp; Tourism  TF </a:t>
              </a:r>
            </a:p>
          </p:txBody>
        </p:sp>
      </p:grpSp>
      <p:sp>
        <p:nvSpPr>
          <p:cNvPr id="12" name="Flèche droite rayée 11"/>
          <p:cNvSpPr/>
          <p:nvPr/>
        </p:nvSpPr>
        <p:spPr>
          <a:xfrm>
            <a:off x="755576" y="3983578"/>
            <a:ext cx="8136904" cy="792088"/>
          </a:xfrm>
          <a:prstGeom prst="striped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734356" y="4210345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NECSTouR NIT  TF &amp; NECSTouR MED Regions </a:t>
            </a:r>
          </a:p>
        </p:txBody>
      </p:sp>
      <p:sp>
        <p:nvSpPr>
          <p:cNvPr id="14" name="Flèche droite rayée 13"/>
          <p:cNvSpPr/>
          <p:nvPr/>
        </p:nvSpPr>
        <p:spPr>
          <a:xfrm>
            <a:off x="1007095" y="6165304"/>
            <a:ext cx="8136904" cy="792088"/>
          </a:xfrm>
          <a:prstGeom prst="striped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2985874" y="6392071"/>
            <a:ext cx="497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NECSTouR Academic Board and Associated Members 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3347864" y="1"/>
            <a:ext cx="5799320" cy="62068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NECSTouR Past Projects </a:t>
            </a:r>
            <a:endParaRPr lang="fr-B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82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908720"/>
            <a:ext cx="9144000" cy="5949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</a:rPr>
              <a:t>Spirit Youth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b="1" dirty="0" err="1"/>
              <a:t>Programme</a:t>
            </a:r>
            <a:r>
              <a:rPr lang="en-US" sz="2000" b="1" dirty="0"/>
              <a:t>: </a:t>
            </a:r>
            <a:r>
              <a:rPr lang="en-US" sz="2000" i="1" dirty="0"/>
              <a:t>COSME</a:t>
            </a:r>
          </a:p>
          <a:p>
            <a:pPr>
              <a:defRPr/>
            </a:pPr>
            <a:r>
              <a:rPr lang="en-US" sz="2000" b="1" dirty="0"/>
              <a:t>Duration:</a:t>
            </a:r>
            <a:r>
              <a:rPr lang="en-US" sz="2000" dirty="0"/>
              <a:t> 2016 – 2017</a:t>
            </a:r>
          </a:p>
          <a:p>
            <a:pPr>
              <a:defRPr/>
            </a:pPr>
            <a:r>
              <a:rPr lang="en-US" sz="2000" b="1" dirty="0"/>
              <a:t>Objective:</a:t>
            </a:r>
            <a:r>
              <a:rPr lang="en-US" sz="2000" dirty="0"/>
              <a:t> </a:t>
            </a:r>
            <a:r>
              <a:rPr lang="fr-BE" dirty="0"/>
              <a:t>To </a:t>
            </a:r>
            <a:r>
              <a:rPr lang="fr-BE" dirty="0" err="1"/>
              <a:t>investigate</a:t>
            </a:r>
            <a:r>
              <a:rPr lang="fr-BE" dirty="0"/>
              <a:t> the spiritual </a:t>
            </a:r>
            <a:r>
              <a:rPr lang="fr-BE" dirty="0" err="1"/>
              <a:t>tourism</a:t>
            </a:r>
            <a:r>
              <a:rPr lang="fr-BE" dirty="0"/>
              <a:t> </a:t>
            </a:r>
            <a:r>
              <a:rPr lang="fr-BE" dirty="0" err="1"/>
              <a:t>market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Europe. </a:t>
            </a:r>
            <a:endParaRPr lang="fr-FR" sz="2000" b="1"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11560" y="5373216"/>
            <a:ext cx="7632848" cy="792088"/>
            <a:chOff x="1763688" y="2780928"/>
            <a:chExt cx="4320480" cy="792088"/>
          </a:xfrm>
        </p:grpSpPr>
        <p:sp>
          <p:nvSpPr>
            <p:cNvPr id="2" name="Flèche droite rayée 1"/>
            <p:cNvSpPr/>
            <p:nvPr/>
          </p:nvSpPr>
          <p:spPr>
            <a:xfrm>
              <a:off x="1763688" y="2780928"/>
              <a:ext cx="4248472" cy="792088"/>
            </a:xfrm>
            <a:prstGeom prst="stripedRightArrow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835696" y="3014194"/>
              <a:ext cx="4248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NECSTouR Regions, Academics  and Associated Members</a:t>
              </a:r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 bwMode="auto">
          <a:xfrm>
            <a:off x="3347864" y="1"/>
            <a:ext cx="5799320" cy="69269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NECSTouR Ongoing Projects </a:t>
            </a:r>
            <a:endParaRPr lang="fr-BE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155" y="1628800"/>
            <a:ext cx="6370872" cy="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22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908720"/>
            <a:ext cx="9144000" cy="5949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</a:rPr>
              <a:t>MITOMED +</a:t>
            </a:r>
          </a:p>
          <a:p>
            <a:pPr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defRPr/>
            </a:pPr>
            <a:r>
              <a:rPr lang="fr-FR" sz="2000" b="1" dirty="0"/>
              <a:t>Programme:</a:t>
            </a:r>
            <a:r>
              <a:rPr lang="fr-FR" sz="2000" dirty="0"/>
              <a:t> </a:t>
            </a:r>
            <a:r>
              <a:rPr lang="fr-FR" sz="2000" i="1" dirty="0"/>
              <a:t>MED </a:t>
            </a:r>
          </a:p>
          <a:p>
            <a:pPr>
              <a:defRPr/>
            </a:pPr>
            <a:r>
              <a:rPr lang="fr-FR" sz="2000" b="1" dirty="0"/>
              <a:t>Duration:  </a:t>
            </a:r>
            <a:r>
              <a:rPr lang="fr-FR" sz="2000" dirty="0"/>
              <a:t>2017-2019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b="1" dirty="0"/>
              <a:t>Objective </a:t>
            </a:r>
            <a:r>
              <a:rPr lang="en-GB" sz="2000" dirty="0"/>
              <a:t>Protecting and promoting Mediterranean natural and cultural resources Programme specific objective: To enhance sustainable the development policies for more efficient valorisation of natural resources and cultural heritage in coastal and adjacent maritime </a:t>
            </a:r>
            <a:r>
              <a:rPr lang="en-GB" sz="2000" dirty="0" err="1"/>
              <a:t>areasof</a:t>
            </a:r>
            <a:r>
              <a:rPr lang="en-GB" sz="2000" dirty="0"/>
              <a:t> a sustainable and responsible coastal and maritime tourism in the MED Area. </a:t>
            </a:r>
            <a:endParaRPr lang="fr-FR" sz="2000" b="1"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83568" y="5733256"/>
            <a:ext cx="7632848" cy="792088"/>
            <a:chOff x="1763688" y="2780928"/>
            <a:chExt cx="4320480" cy="792088"/>
          </a:xfrm>
        </p:grpSpPr>
        <p:sp>
          <p:nvSpPr>
            <p:cNvPr id="2" name="Flèche droite rayée 1"/>
            <p:cNvSpPr/>
            <p:nvPr/>
          </p:nvSpPr>
          <p:spPr>
            <a:xfrm>
              <a:off x="1763688" y="2780928"/>
              <a:ext cx="4248472" cy="792088"/>
            </a:xfrm>
            <a:prstGeom prst="stripedRightArrow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835696" y="3014194"/>
              <a:ext cx="4248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NECSTouR Regions, Academics  and Associated Members</a:t>
              </a:r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 bwMode="auto">
          <a:xfrm>
            <a:off x="3347864" y="1"/>
            <a:ext cx="5799320" cy="69269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NECSTouR Ongoing Projects</a:t>
            </a:r>
            <a:endParaRPr lang="fr-BE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" descr="Págin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0692" y="1628800"/>
            <a:ext cx="27667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9347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 bwMode="auto">
          <a:xfrm>
            <a:off x="3348038" y="0"/>
            <a:ext cx="5795962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NECSTouR Cooperation</a:t>
            </a:r>
            <a:endParaRPr lang="fr-BE" sz="2800" b="1" dirty="0">
              <a:solidFill>
                <a:schemeClr val="bg1"/>
              </a:solidFill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467544" y="908720"/>
            <a:ext cx="79928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European Tourism Networks </a:t>
            </a:r>
            <a:r>
              <a:rPr lang="en-US" sz="2200" b="1" dirty="0" err="1"/>
              <a:t>ing</a:t>
            </a:r>
            <a:r>
              <a:rPr lang="en-US" sz="2200" b="1" dirty="0"/>
              <a:t> Group: ERDN, FARNET, EDEN, European Travel Commission, EEN and ERRIN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ENAT </a:t>
            </a:r>
            <a:r>
              <a:rPr lang="en-US" sz="2200" dirty="0"/>
              <a:t>– European Network of Accessible Tourism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EARTH </a:t>
            </a:r>
            <a:r>
              <a:rPr lang="en-US" sz="2200" dirty="0"/>
              <a:t>– European Alliance of Responsible Tourism and Hospitality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FEST </a:t>
            </a:r>
            <a:r>
              <a:rPr lang="en-US" sz="2200" dirty="0"/>
              <a:t>– Foundation for European Sustainable Tourism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HOTREC – EU trade Assoc. Hotels and Restaurants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ETOA – EU Tourism </a:t>
            </a:r>
            <a:r>
              <a:rPr lang="en-US" sz="2200" b="1" dirty="0" err="1"/>
              <a:t>Organisation</a:t>
            </a:r>
            <a:endParaRPr lang="en-US" sz="2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EFFAT – EU federation syndicates </a:t>
            </a:r>
            <a:r>
              <a:rPr lang="en-US" sz="2200" b="1" dirty="0" err="1"/>
              <a:t>Agric</a:t>
            </a:r>
            <a:r>
              <a:rPr lang="en-US" sz="2200" b="1" dirty="0"/>
              <a:t>, Tourism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ETAG -  EU Tourism </a:t>
            </a:r>
            <a:r>
              <a:rPr lang="en-US" sz="2200" b="1" dirty="0" err="1"/>
              <a:t>Adivsory</a:t>
            </a:r>
            <a:r>
              <a:rPr lang="en-US" sz="2200" b="1" dirty="0"/>
              <a:t> Group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EESC – EU Economic and Social Committee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 err="1"/>
              <a:t>Tripadvisor</a:t>
            </a:r>
            <a:endParaRPr lang="en-US" sz="2200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Travel life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200" b="1" dirty="0"/>
              <a:t>Digital Tourism </a:t>
            </a:r>
            <a:r>
              <a:rPr lang="en-US" sz="2200" b="1" dirty="0" err="1"/>
              <a:t>ThinkTank</a:t>
            </a:r>
            <a:endParaRPr lang="en-US" sz="2200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FF0000"/>
                </a:solidFill>
              </a:rPr>
              <a:t>ETITF </a:t>
            </a:r>
            <a:endParaRPr lang="fr-BE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02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/>
          </p:cNvSpPr>
          <p:nvPr/>
        </p:nvSpPr>
        <p:spPr>
          <a:xfrm>
            <a:off x="3059113" y="-26988"/>
            <a:ext cx="6113462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>
                <a:solidFill>
                  <a:schemeClr val="bg1"/>
                </a:solidFill>
              </a:rPr>
              <a:t>NECSTouR Services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950" y="1125538"/>
            <a:ext cx="903605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2800" b="1" dirty="0">
                <a:solidFill>
                  <a:srgbClr val="00B0F0"/>
                </a:solidFill>
              </a:rPr>
              <a:t>5 Good </a:t>
            </a:r>
            <a:r>
              <a:rPr lang="fr-BE" sz="2800" b="1" dirty="0" err="1">
                <a:solidFill>
                  <a:srgbClr val="00B0F0"/>
                </a:solidFill>
              </a:rPr>
              <a:t>Reasons</a:t>
            </a:r>
            <a:r>
              <a:rPr lang="fr-BE" sz="2800" b="1" dirty="0">
                <a:solidFill>
                  <a:srgbClr val="00B0F0"/>
                </a:solidFill>
              </a:rPr>
              <a:t> to </a:t>
            </a:r>
            <a:r>
              <a:rPr lang="fr-BE" sz="2800" b="1" dirty="0" err="1">
                <a:solidFill>
                  <a:srgbClr val="00B0F0"/>
                </a:solidFill>
              </a:rPr>
              <a:t>join</a:t>
            </a:r>
            <a:r>
              <a:rPr lang="fr-BE" sz="2800" b="1" dirty="0">
                <a:solidFill>
                  <a:srgbClr val="00B0F0"/>
                </a:solidFill>
              </a:rPr>
              <a:t> us</a:t>
            </a:r>
          </a:p>
          <a:p>
            <a:pPr algn="ctr">
              <a:spcAft>
                <a:spcPts val="1200"/>
              </a:spcAft>
              <a:defRPr/>
            </a:pPr>
            <a:endParaRPr lang="fr-BE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127573"/>
            <a:ext cx="82089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cap="al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 to influence</a:t>
            </a:r>
            <a:r>
              <a:rPr lang="en-US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European Tourism Policy</a:t>
            </a:r>
            <a:endParaRPr lang="fr-B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990690"/>
            <a:ext cx="5724128" cy="38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45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617" y="1812361"/>
            <a:ext cx="58913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Agenda for the Meeting 15:00 – 16:00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 i="1" dirty="0">
                <a:solidFill>
                  <a:schemeClr val="tx2"/>
                </a:solidFill>
              </a:rPr>
              <a:t>15:00 – 15:10 Presentation of the Participants</a:t>
            </a:r>
          </a:p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tx2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 i="1" dirty="0">
                <a:solidFill>
                  <a:schemeClr val="tx2"/>
                </a:solidFill>
              </a:rPr>
              <a:t>15:10 – 15:30 Presentation of </a:t>
            </a:r>
            <a:r>
              <a:rPr lang="en-US" b="1" i="1" dirty="0" err="1">
                <a:solidFill>
                  <a:schemeClr val="tx2"/>
                </a:solidFill>
              </a:rPr>
              <a:t>Alpujarras</a:t>
            </a:r>
            <a:r>
              <a:rPr lang="en-US" b="1" i="1" dirty="0">
                <a:solidFill>
                  <a:schemeClr val="tx2"/>
                </a:solidFill>
              </a:rPr>
              <a:t> Commonwealth</a:t>
            </a:r>
          </a:p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tx2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 i="1" dirty="0">
                <a:solidFill>
                  <a:schemeClr val="tx2"/>
                </a:solidFill>
              </a:rPr>
              <a:t>15:30 – 15:50 Presentation of </a:t>
            </a:r>
            <a:r>
              <a:rPr lang="en-US" b="1" i="1" dirty="0" err="1">
                <a:solidFill>
                  <a:schemeClr val="tx2"/>
                </a:solidFill>
              </a:rPr>
              <a:t>NECSTouR</a:t>
            </a:r>
            <a:endParaRPr lang="en-US" b="1" i="1" dirty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tx2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 i="1" dirty="0">
                <a:solidFill>
                  <a:schemeClr val="tx2"/>
                </a:solidFill>
              </a:rPr>
              <a:t>15:50 – 16:00 Conclusion of the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2840984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99992" y="2708920"/>
            <a:ext cx="439248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cap="all" dirty="0"/>
              <a:t>2. Be part</a:t>
            </a:r>
            <a:r>
              <a:rPr lang="en-US" b="1" dirty="0"/>
              <a:t> of an Open and Dynamic network of experts at regional, national, European and international level</a:t>
            </a:r>
            <a:endParaRPr lang="fr-BE" dirty="0"/>
          </a:p>
          <a:p>
            <a:pPr algn="ctr">
              <a:defRPr/>
            </a:pPr>
            <a:endParaRPr lang="fr-B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059113" y="-26988"/>
            <a:ext cx="6113462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>
                <a:solidFill>
                  <a:schemeClr val="bg1"/>
                </a:solidFill>
              </a:rPr>
              <a:t>NECSTouR Services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950" y="1125538"/>
            <a:ext cx="90360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2800" b="1" dirty="0">
                <a:solidFill>
                  <a:srgbClr val="00B0F0"/>
                </a:solidFill>
              </a:rPr>
              <a:t>5 Good </a:t>
            </a:r>
            <a:r>
              <a:rPr lang="fr-BE" sz="2800" b="1" dirty="0" err="1">
                <a:solidFill>
                  <a:srgbClr val="00B0F0"/>
                </a:solidFill>
              </a:rPr>
              <a:t>Reasons</a:t>
            </a:r>
            <a:r>
              <a:rPr lang="fr-BE" sz="2800" b="1" dirty="0">
                <a:solidFill>
                  <a:srgbClr val="00B0F0"/>
                </a:solidFill>
              </a:rPr>
              <a:t> to </a:t>
            </a:r>
            <a:r>
              <a:rPr lang="fr-BE" sz="2800" b="1" dirty="0" err="1">
                <a:solidFill>
                  <a:srgbClr val="00B0F0"/>
                </a:solidFill>
              </a:rPr>
              <a:t>join</a:t>
            </a:r>
            <a:r>
              <a:rPr lang="fr-BE" sz="2800" b="1" dirty="0">
                <a:solidFill>
                  <a:srgbClr val="00B0F0"/>
                </a:solidFill>
              </a:rPr>
              <a:t> us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2" y="1772816"/>
            <a:ext cx="4226399" cy="52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306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950" y="2420888"/>
            <a:ext cx="8910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cap="all" dirty="0"/>
              <a:t>3. Have direct access </a:t>
            </a:r>
            <a:r>
              <a:rPr lang="en-US" b="1" dirty="0"/>
              <a:t>to targeted knowledge, information and contacts of sustainable tourism</a:t>
            </a:r>
            <a:endParaRPr lang="fr-BE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059113" y="-26988"/>
            <a:ext cx="6113462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>
                <a:solidFill>
                  <a:schemeClr val="bg1"/>
                </a:solidFill>
              </a:rPr>
              <a:t>NECSTouR Services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950" y="1125538"/>
            <a:ext cx="90360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2800" b="1" dirty="0">
                <a:solidFill>
                  <a:srgbClr val="00B0F0"/>
                </a:solidFill>
              </a:rPr>
              <a:t>5 Good </a:t>
            </a:r>
            <a:r>
              <a:rPr lang="fr-BE" sz="2800" b="1" dirty="0" err="1">
                <a:solidFill>
                  <a:srgbClr val="00B0F0"/>
                </a:solidFill>
              </a:rPr>
              <a:t>Reasons</a:t>
            </a:r>
            <a:r>
              <a:rPr lang="fr-BE" sz="2800" b="1" dirty="0">
                <a:solidFill>
                  <a:srgbClr val="00B0F0"/>
                </a:solidFill>
              </a:rPr>
              <a:t> to </a:t>
            </a:r>
            <a:r>
              <a:rPr lang="fr-BE" sz="2800" b="1" dirty="0" err="1">
                <a:solidFill>
                  <a:srgbClr val="00B0F0"/>
                </a:solidFill>
              </a:rPr>
              <a:t>join</a:t>
            </a:r>
            <a:r>
              <a:rPr lang="fr-BE" sz="2800" b="1" dirty="0">
                <a:solidFill>
                  <a:srgbClr val="00B0F0"/>
                </a:solidFill>
              </a:rPr>
              <a:t> us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063" y="3717032"/>
            <a:ext cx="5714286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286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/>
          </p:cNvSpPr>
          <p:nvPr/>
        </p:nvSpPr>
        <p:spPr>
          <a:xfrm>
            <a:off x="3059113" y="-26988"/>
            <a:ext cx="6113462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>
                <a:solidFill>
                  <a:schemeClr val="bg1"/>
                </a:solidFill>
              </a:rPr>
              <a:t>NECSTouR Services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950" y="1125538"/>
            <a:ext cx="903605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2800" b="1" dirty="0">
                <a:solidFill>
                  <a:srgbClr val="00B0F0"/>
                </a:solidFill>
              </a:rPr>
              <a:t>5 Good </a:t>
            </a:r>
            <a:r>
              <a:rPr lang="fr-BE" sz="2800" b="1" dirty="0" err="1">
                <a:solidFill>
                  <a:srgbClr val="00B0F0"/>
                </a:solidFill>
              </a:rPr>
              <a:t>Reasons</a:t>
            </a:r>
            <a:r>
              <a:rPr lang="fr-BE" sz="2800" b="1" dirty="0">
                <a:solidFill>
                  <a:srgbClr val="00B0F0"/>
                </a:solidFill>
              </a:rPr>
              <a:t> to </a:t>
            </a:r>
            <a:r>
              <a:rPr lang="fr-BE" sz="2800" b="1" dirty="0" err="1">
                <a:solidFill>
                  <a:srgbClr val="00B0F0"/>
                </a:solidFill>
              </a:rPr>
              <a:t>join</a:t>
            </a:r>
            <a:r>
              <a:rPr lang="fr-BE" sz="2800" b="1" dirty="0">
                <a:solidFill>
                  <a:srgbClr val="00B0F0"/>
                </a:solidFill>
              </a:rPr>
              <a:t> us</a:t>
            </a:r>
            <a:r>
              <a:rPr lang="en-US" sz="2000" b="1" dirty="0"/>
              <a:t> </a:t>
            </a:r>
            <a:endParaRPr lang="fr-BE" sz="2000" dirty="0"/>
          </a:p>
          <a:p>
            <a:pPr>
              <a:spcAft>
                <a:spcPts val="1200"/>
              </a:spcAft>
              <a:defRPr/>
            </a:pPr>
            <a:endParaRPr lang="fr-BE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668" y="1819983"/>
            <a:ext cx="8741811" cy="70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b="1" cap="al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Promote </a:t>
            </a:r>
            <a:r>
              <a:rPr lang="en-US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Region/</a:t>
            </a:r>
            <a:r>
              <a:rPr lang="en-US" b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experts and towards the European/International Audience</a:t>
            </a:r>
            <a:endParaRPr lang="fr-B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593006"/>
            <a:ext cx="6371164" cy="42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838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0686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fr-B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059113" y="-26988"/>
            <a:ext cx="6113462" cy="566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BE" sz="3600" b="1" dirty="0">
                <a:solidFill>
                  <a:schemeClr val="bg1"/>
                </a:solidFill>
              </a:rPr>
              <a:t>NECSTouR Services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950" y="1125538"/>
            <a:ext cx="903605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2800" b="1" dirty="0">
                <a:solidFill>
                  <a:srgbClr val="00B0F0"/>
                </a:solidFill>
              </a:rPr>
              <a:t>5 Good </a:t>
            </a:r>
            <a:r>
              <a:rPr lang="fr-BE" sz="2800" b="1" dirty="0" err="1">
                <a:solidFill>
                  <a:srgbClr val="00B0F0"/>
                </a:solidFill>
              </a:rPr>
              <a:t>Reasons</a:t>
            </a:r>
            <a:r>
              <a:rPr lang="fr-BE" sz="2800" b="1" dirty="0">
                <a:solidFill>
                  <a:srgbClr val="00B0F0"/>
                </a:solidFill>
              </a:rPr>
              <a:t> to </a:t>
            </a:r>
            <a:r>
              <a:rPr lang="fr-BE" sz="2800" b="1" dirty="0" err="1">
                <a:solidFill>
                  <a:srgbClr val="00B0F0"/>
                </a:solidFill>
              </a:rPr>
              <a:t>join</a:t>
            </a:r>
            <a:r>
              <a:rPr lang="fr-BE" sz="2800" b="1" dirty="0">
                <a:solidFill>
                  <a:srgbClr val="00B0F0"/>
                </a:solidFill>
              </a:rPr>
              <a:t> us</a:t>
            </a:r>
            <a:r>
              <a:rPr lang="en-US" sz="2000" b="1" dirty="0"/>
              <a:t> </a:t>
            </a:r>
            <a:endParaRPr lang="fr-BE" sz="2000" dirty="0"/>
          </a:p>
          <a:p>
            <a:pPr>
              <a:spcAft>
                <a:spcPts val="1200"/>
              </a:spcAft>
              <a:defRPr/>
            </a:pPr>
            <a:endParaRPr lang="fr-BE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110423"/>
            <a:ext cx="84969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b="1" cap="al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Access to European Funds</a:t>
            </a:r>
            <a:r>
              <a:rPr lang="en-US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developing project ideas and finding quality partners.</a:t>
            </a:r>
            <a:endParaRPr lang="fr-B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7950" y="3034222"/>
            <a:ext cx="9036050" cy="38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206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5616624" cy="47132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sz="3600" b="1" dirty="0"/>
              <a:t>More info:</a:t>
            </a:r>
          </a:p>
          <a:p>
            <a:pPr marL="0" indent="0" eaLnBrk="1" hangingPunct="1">
              <a:buNone/>
              <a:defRPr/>
            </a:pPr>
            <a:r>
              <a:rPr lang="fr-BE" sz="3600" b="1" dirty="0">
                <a:hlinkClick r:id="rId2"/>
              </a:rPr>
              <a:t>info@necstour.eu</a:t>
            </a:r>
            <a:r>
              <a:rPr lang="fr-BE" sz="3600" b="1" dirty="0"/>
              <a:t/>
            </a:r>
            <a:br>
              <a:rPr lang="fr-BE" sz="3600" b="1" dirty="0"/>
            </a:br>
            <a:r>
              <a:rPr lang="fr-BE" sz="3600" b="1" dirty="0">
                <a:hlinkClick r:id="rId3"/>
              </a:rPr>
              <a:t>www.necstour.eu/join-us</a:t>
            </a:r>
            <a:r>
              <a:rPr lang="fr-BE" sz="3600" b="1" dirty="0"/>
              <a:t> </a:t>
            </a:r>
          </a:p>
          <a:p>
            <a:pPr marL="0" indent="0" algn="ctr" eaLnBrk="1" hangingPunct="1">
              <a:buNone/>
              <a:defRPr/>
            </a:pPr>
            <a:endParaRPr lang="fr-BE" sz="1600" b="1" dirty="0"/>
          </a:p>
          <a:p>
            <a:pPr marL="0" indent="0" algn="ctr" eaLnBrk="1" hangingPunct="1">
              <a:buNone/>
              <a:defRPr/>
            </a:pPr>
            <a:endParaRPr lang="fr-BE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79513" y="4501570"/>
            <a:ext cx="8856984" cy="1015663"/>
          </a:xfrm>
          <a:prstGeom prst="rect">
            <a:avLst/>
          </a:prstGeom>
          <a:solidFill>
            <a:srgbClr val="002060"/>
          </a:solidFill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fr-BE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www.necstour.eu</a:t>
            </a:r>
            <a:endParaRPr lang="fr-FR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43326"/>
            <a:ext cx="8142620" cy="9361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840504"/>
            <a:ext cx="2080682" cy="20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09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000" b="1" dirty="0" err="1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endParaRPr lang="es-ES" sz="2000" b="1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Mancomunidad de las Alpujarras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Raúl Ruiz Álvarez: Vicepresidente Primero de la Mancomunidad de Municipios de la Alpujarra Granadina, Delegado de Turismo, Cultura, Desarrollo Económico, Deportes y Comunicación.</a:t>
            </a:r>
            <a:endParaRPr lang="fr-BE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Manuel </a:t>
            </a:r>
            <a:r>
              <a:rPr lang="es-ES" dirty="0" err="1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Escobosa</a:t>
            </a: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Manzano: Alcalde de Nevada </a:t>
            </a:r>
            <a:endParaRPr lang="fr-BE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Asunción Martínez Fernández: Alcaldesa de </a:t>
            </a:r>
            <a:r>
              <a:rPr lang="es-ES" dirty="0" err="1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Válor</a:t>
            </a:r>
            <a:endParaRPr lang="fr-BE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María del Carmen Pérez Perea: Alcaldesa de </a:t>
            </a:r>
            <a:r>
              <a:rPr lang="es-ES" dirty="0" err="1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Bubión</a:t>
            </a:r>
            <a:endParaRPr lang="fr-BE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José Javier Vázquez Martín: Alcalde de </a:t>
            </a:r>
            <a:r>
              <a:rPr lang="es-ES" dirty="0" err="1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Pórtugos</a:t>
            </a:r>
            <a:endParaRPr lang="fr-BE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Juan Antonio Palomino Molina: Alcalde de El Valle</a:t>
            </a:r>
            <a:endParaRPr lang="fr-BE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Rafael Valero García: Técnico Turismo</a:t>
            </a:r>
            <a:endParaRPr lang="fr-BE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Delegación de la Junta de Andalucía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cs typeface="Times New Roman" panose="02020603050405020304" pitchFamily="18" charset="0"/>
              </a:rPr>
              <a:t>Francisca Pleguezuelos, Delegada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cs typeface="Times New Roman" panose="02020603050405020304" pitchFamily="18" charset="0"/>
              </a:rPr>
              <a:t>Lucas J. Ruiz Díaz, Técnico</a:t>
            </a:r>
            <a:endParaRPr lang="fr-BE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4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NECSTouR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F497D"/>
                </a:solidFill>
                <a:cs typeface="Times New Roman" panose="02020603050405020304" pitchFamily="18" charset="0"/>
              </a:rPr>
              <a:t>Cristina </a:t>
            </a:r>
            <a:r>
              <a:rPr lang="fr-BE" dirty="0" err="1">
                <a:solidFill>
                  <a:srgbClr val="1F497D"/>
                </a:solidFill>
                <a:cs typeface="Times New Roman" panose="02020603050405020304" pitchFamily="18" charset="0"/>
              </a:rPr>
              <a:t>Núñez</a:t>
            </a:r>
            <a:r>
              <a:rPr lang="fr-BE" dirty="0">
                <a:solidFill>
                  <a:srgbClr val="1F497D"/>
                </a:solidFill>
                <a:cs typeface="Times New Roman" panose="02020603050405020304" pitchFamily="18" charset="0"/>
              </a:rPr>
              <a:t>, </a:t>
            </a:r>
            <a:r>
              <a:rPr lang="fr-BE" dirty="0" err="1">
                <a:solidFill>
                  <a:srgbClr val="1F497D"/>
                </a:solidFill>
                <a:cs typeface="Times New Roman" panose="02020603050405020304" pitchFamily="18" charset="0"/>
              </a:rPr>
              <a:t>Coordinator</a:t>
            </a:r>
            <a:endParaRPr lang="fr-BE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F497D"/>
                </a:solidFill>
                <a:cs typeface="Times New Roman" panose="02020603050405020304" pitchFamily="18" charset="0"/>
              </a:rPr>
              <a:t>Alex Constantinescu, </a:t>
            </a:r>
            <a:r>
              <a:rPr lang="fr-BE" dirty="0" err="1">
                <a:solidFill>
                  <a:srgbClr val="1F497D"/>
                </a:solidFill>
                <a:cs typeface="Times New Roman" panose="02020603050405020304" pitchFamily="18" charset="0"/>
              </a:rPr>
              <a:t>Trainee</a:t>
            </a:r>
            <a:endParaRPr lang="fr-BE" dirty="0">
              <a:solidFill>
                <a:srgbClr val="1F497D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17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628800"/>
            <a:ext cx="82029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sym typeface="Wingdings" pitchFamily="2" charset="2"/>
              </a:rPr>
              <a:t>The Next Tourism ! 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dirty="0" err="1">
                <a:solidFill>
                  <a:schemeClr val="accent3">
                    <a:lumMod val="75000"/>
                  </a:schemeClr>
                </a:solidFill>
              </a:rPr>
              <a:t>Launch</a:t>
            </a:r>
            <a:r>
              <a:rPr lang="fr-BE" sz="2000" b="1" dirty="0">
                <a:solidFill>
                  <a:schemeClr val="accent3">
                    <a:lumMod val="75000"/>
                  </a:schemeClr>
                </a:solidFill>
              </a:rPr>
              <a:t> 2007 – </a:t>
            </a:r>
            <a:r>
              <a:rPr lang="fr-BE" sz="2000" b="1" dirty="0" err="1">
                <a:solidFill>
                  <a:schemeClr val="accent3">
                    <a:lumMod val="75000"/>
                  </a:schemeClr>
                </a:solidFill>
              </a:rPr>
              <a:t>Creation</a:t>
            </a:r>
            <a:r>
              <a:rPr lang="fr-BE" sz="2000" b="1" dirty="0">
                <a:solidFill>
                  <a:schemeClr val="accent3">
                    <a:lumMod val="75000"/>
                  </a:schemeClr>
                </a:solidFill>
              </a:rPr>
              <a:t>: 2009</a:t>
            </a:r>
            <a:endParaRPr lang="fr-BE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2000" b="1" dirty="0">
              <a:solidFill>
                <a:srgbClr val="00B0F0"/>
              </a:solidFill>
              <a:latin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000" b="1" dirty="0">
                <a:solidFill>
                  <a:srgbClr val="00B0F0"/>
                </a:solidFill>
                <a:latin typeface="Calibri"/>
              </a:rPr>
              <a:t>“Creating the right balance between the welfare of tourists and local population, the needs and uses of the natural and cultural environment and the development and competitiveness of a destinations and its businesses”</a:t>
            </a:r>
          </a:p>
          <a:p>
            <a:pPr algn="ctr">
              <a:defRPr/>
            </a:pPr>
            <a:endParaRPr lang="en-GB" sz="1200" b="1" dirty="0">
              <a:solidFill>
                <a:srgbClr val="002060"/>
              </a:solidFill>
              <a:sym typeface="Wingdings" pitchFamily="2" charset="2"/>
            </a:endParaRPr>
          </a:p>
          <a:p>
            <a:pPr algn="ctr">
              <a:defRPr/>
            </a:pPr>
            <a:endParaRPr lang="en-GB" sz="1200" b="1" dirty="0">
              <a:solidFill>
                <a:srgbClr val="002060"/>
              </a:solidFill>
              <a:sym typeface="Wingdings" pitchFamily="2" charset="2"/>
            </a:endParaRPr>
          </a:p>
          <a:p>
            <a:pPr marL="285750" indent="-285750">
              <a:buFontTx/>
              <a:buChar char="-"/>
              <a:defRPr/>
            </a:pPr>
            <a:r>
              <a:rPr lang="en-GB" b="1" dirty="0"/>
              <a:t>A network of European Regions,  associated with representatives of the tourism enterprises, tourism associations and universities/ research institutes</a:t>
            </a:r>
          </a:p>
          <a:p>
            <a:pPr marL="285750" indent="-285750">
              <a:buFontTx/>
              <a:buChar char="-"/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- A self financed network </a:t>
            </a:r>
          </a:p>
        </p:txBody>
      </p:sp>
      <p:sp>
        <p:nvSpPr>
          <p:cNvPr id="3" name="Titre 3"/>
          <p:cNvSpPr txBox="1">
            <a:spLocks/>
          </p:cNvSpPr>
          <p:nvPr/>
        </p:nvSpPr>
        <p:spPr bwMode="auto">
          <a:xfrm>
            <a:off x="3348038" y="0"/>
            <a:ext cx="5795962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NECSTouR Mission</a:t>
            </a:r>
            <a:endParaRPr lang="fr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92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369" y="0"/>
            <a:ext cx="6144862" cy="68580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4985" y="1917864"/>
            <a:ext cx="3005357" cy="4940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0" name="Oval 10"/>
          <p:cNvSpPr/>
          <p:nvPr/>
        </p:nvSpPr>
        <p:spPr bwMode="auto">
          <a:xfrm>
            <a:off x="6372200" y="5552901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7524" y="916668"/>
            <a:ext cx="2939445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FULL MEMBERS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33 </a:t>
            </a:r>
            <a:r>
              <a:rPr lang="en-GB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Regional authorities (NUTS I, II and III)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Belgium: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Flanders, German-speaking Community of Belgium Region, Wallonia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Bulgaria:</a:t>
            </a:r>
            <a:r>
              <a:rPr 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  <a:t> Gabrovo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Croatia: </a:t>
            </a:r>
            <a:r>
              <a:rPr 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  <a:t>Istria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Denmark:</a:t>
            </a:r>
            <a:r>
              <a:rPr 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 Denmark, Ringkøbing-Skjern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1555" indent="-1011555" algn="just">
              <a:lnSpc>
                <a:spcPct val="115000"/>
              </a:lnSpc>
              <a:spcAft>
                <a:spcPts val="0"/>
              </a:spcAft>
            </a:pPr>
            <a:r>
              <a:rPr lang="fr-B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France: </a:t>
            </a:r>
            <a:r>
              <a:rPr lang="fr-BE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Brittany</a:t>
            </a:r>
            <a:r>
              <a:rPr lang="fr-BE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B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200" dirty="0">
                <a:ea typeface="Calibri" panose="020F0502020204030204" pitchFamily="34" charset="0"/>
                <a:cs typeface="Times New Roman" panose="02020603050405020304" pitchFamily="18" charset="0"/>
              </a:rPr>
              <a:t>Île-de-France, Occitanie,</a:t>
            </a:r>
          </a:p>
          <a:p>
            <a:pPr marL="1011555" indent="-1011555" algn="just">
              <a:lnSpc>
                <a:spcPct val="115000"/>
              </a:lnSpc>
              <a:spcAft>
                <a:spcPts val="0"/>
              </a:spcAft>
            </a:pPr>
            <a:r>
              <a:rPr lang="fr-BE" sz="1200" dirty="0">
                <a:ea typeface="Calibri" panose="020F0502020204030204" pitchFamily="34" charset="0"/>
                <a:cs typeface="Times New Roman" panose="02020603050405020304" pitchFamily="18" charset="0"/>
              </a:rPr>
              <a:t>Provence-Alpes-Côte d'Azur</a:t>
            </a:r>
          </a:p>
          <a:p>
            <a:pPr marL="1011555" indent="-1011555" algn="just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Italy: </a:t>
            </a:r>
            <a:r>
              <a:rPr 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  <a:t>Emilia Romagna, </a:t>
            </a:r>
            <a:r>
              <a:rPr lang="it-IT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Lazio</a:t>
            </a:r>
            <a:r>
              <a:rPr 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  <a:t>, Piedmont,</a:t>
            </a:r>
          </a:p>
          <a:p>
            <a:pPr marL="1011555" indent="-1011555" algn="just">
              <a:lnSpc>
                <a:spcPct val="115000"/>
              </a:lnSpc>
              <a:spcAft>
                <a:spcPts val="0"/>
              </a:spcAft>
            </a:pPr>
            <a:r>
              <a:rPr lang="it-IT" sz="1200" dirty="0">
                <a:ea typeface="Calibri" panose="020F0502020204030204" pitchFamily="34" charset="0"/>
                <a:cs typeface="Times New Roman" panose="02020603050405020304" pitchFamily="18" charset="0"/>
              </a:rPr>
              <a:t>Puglia, Sardinia, Trentino, Tuscany, Veneto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The Netherlands: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Limburg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1555" indent="-1011555" algn="just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Portugal: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Alentejo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Algarve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1555" indent="-1011555" algn="just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Republic of Serbia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Vojvodina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: Andalusia, Balearic Islands, Basque Country, Canary Islands, Catalonia, Galicia, Valencian Community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Sweden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Västra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Götland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United Kingdom: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Cornwall, Scotland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Oval 10"/>
          <p:cNvSpPr/>
          <p:nvPr/>
        </p:nvSpPr>
        <p:spPr bwMode="auto">
          <a:xfrm>
            <a:off x="5687789" y="4941168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10"/>
          <p:cNvSpPr/>
          <p:nvPr/>
        </p:nvSpPr>
        <p:spPr bwMode="auto">
          <a:xfrm>
            <a:off x="5399757" y="5120853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10"/>
          <p:cNvSpPr/>
          <p:nvPr/>
        </p:nvSpPr>
        <p:spPr bwMode="auto">
          <a:xfrm>
            <a:off x="4860032" y="5085184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10"/>
          <p:cNvSpPr/>
          <p:nvPr/>
        </p:nvSpPr>
        <p:spPr bwMode="auto">
          <a:xfrm>
            <a:off x="4716016" y="5517232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10"/>
          <p:cNvSpPr/>
          <p:nvPr/>
        </p:nvSpPr>
        <p:spPr bwMode="auto">
          <a:xfrm>
            <a:off x="4868416" y="5912941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10"/>
          <p:cNvSpPr/>
          <p:nvPr/>
        </p:nvSpPr>
        <p:spPr bwMode="auto">
          <a:xfrm>
            <a:off x="4283968" y="5949280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10"/>
          <p:cNvSpPr/>
          <p:nvPr/>
        </p:nvSpPr>
        <p:spPr bwMode="auto">
          <a:xfrm>
            <a:off x="3635896" y="6200973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10"/>
          <p:cNvSpPr/>
          <p:nvPr/>
        </p:nvSpPr>
        <p:spPr bwMode="auto">
          <a:xfrm>
            <a:off x="3131840" y="6128965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10"/>
          <p:cNvSpPr/>
          <p:nvPr/>
        </p:nvSpPr>
        <p:spPr bwMode="auto">
          <a:xfrm>
            <a:off x="3167509" y="5912941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10"/>
          <p:cNvSpPr/>
          <p:nvPr/>
        </p:nvSpPr>
        <p:spPr bwMode="auto">
          <a:xfrm>
            <a:off x="3383533" y="5048845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10"/>
          <p:cNvSpPr/>
          <p:nvPr/>
        </p:nvSpPr>
        <p:spPr bwMode="auto">
          <a:xfrm>
            <a:off x="4103613" y="5157192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10"/>
          <p:cNvSpPr/>
          <p:nvPr/>
        </p:nvSpPr>
        <p:spPr bwMode="auto">
          <a:xfrm>
            <a:off x="4256013" y="4221088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10"/>
          <p:cNvSpPr/>
          <p:nvPr/>
        </p:nvSpPr>
        <p:spPr bwMode="auto">
          <a:xfrm>
            <a:off x="5004048" y="4221088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10"/>
          <p:cNvSpPr/>
          <p:nvPr/>
        </p:nvSpPr>
        <p:spPr bwMode="auto">
          <a:xfrm>
            <a:off x="5255741" y="3752701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10"/>
          <p:cNvSpPr/>
          <p:nvPr/>
        </p:nvSpPr>
        <p:spPr bwMode="auto">
          <a:xfrm>
            <a:off x="5364088" y="3933056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10"/>
          <p:cNvSpPr/>
          <p:nvPr/>
        </p:nvSpPr>
        <p:spPr bwMode="auto">
          <a:xfrm>
            <a:off x="5436096" y="3789040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10"/>
          <p:cNvSpPr/>
          <p:nvPr/>
        </p:nvSpPr>
        <p:spPr bwMode="auto">
          <a:xfrm>
            <a:off x="5436096" y="3645024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10"/>
          <p:cNvSpPr/>
          <p:nvPr/>
        </p:nvSpPr>
        <p:spPr bwMode="auto">
          <a:xfrm>
            <a:off x="4103613" y="3680693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10"/>
          <p:cNvSpPr/>
          <p:nvPr/>
        </p:nvSpPr>
        <p:spPr bwMode="auto">
          <a:xfrm>
            <a:off x="4391645" y="2528565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10"/>
          <p:cNvSpPr/>
          <p:nvPr/>
        </p:nvSpPr>
        <p:spPr bwMode="auto">
          <a:xfrm>
            <a:off x="6156176" y="2312541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10"/>
          <p:cNvSpPr/>
          <p:nvPr/>
        </p:nvSpPr>
        <p:spPr bwMode="auto">
          <a:xfrm>
            <a:off x="5868144" y="2888605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10"/>
          <p:cNvSpPr/>
          <p:nvPr/>
        </p:nvSpPr>
        <p:spPr bwMode="auto">
          <a:xfrm>
            <a:off x="5759797" y="2888605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10"/>
          <p:cNvSpPr/>
          <p:nvPr/>
        </p:nvSpPr>
        <p:spPr bwMode="auto">
          <a:xfrm>
            <a:off x="6119837" y="5229200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10"/>
          <p:cNvSpPr/>
          <p:nvPr/>
        </p:nvSpPr>
        <p:spPr bwMode="auto">
          <a:xfrm>
            <a:off x="6156176" y="5013176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10"/>
          <p:cNvSpPr/>
          <p:nvPr/>
        </p:nvSpPr>
        <p:spPr bwMode="auto">
          <a:xfrm>
            <a:off x="6228184" y="4797152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10"/>
          <p:cNvSpPr/>
          <p:nvPr/>
        </p:nvSpPr>
        <p:spPr bwMode="auto">
          <a:xfrm>
            <a:off x="6084168" y="4688805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10"/>
          <p:cNvSpPr/>
          <p:nvPr/>
        </p:nvSpPr>
        <p:spPr bwMode="auto">
          <a:xfrm>
            <a:off x="6911925" y="5624909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10"/>
          <p:cNvSpPr/>
          <p:nvPr/>
        </p:nvSpPr>
        <p:spPr bwMode="auto">
          <a:xfrm>
            <a:off x="5796136" y="5912941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10"/>
          <p:cNvSpPr/>
          <p:nvPr/>
        </p:nvSpPr>
        <p:spPr bwMode="auto">
          <a:xfrm>
            <a:off x="6516216" y="4904829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10"/>
          <p:cNvSpPr/>
          <p:nvPr/>
        </p:nvSpPr>
        <p:spPr bwMode="auto">
          <a:xfrm>
            <a:off x="8136061" y="5192861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10"/>
          <p:cNvSpPr/>
          <p:nvPr/>
        </p:nvSpPr>
        <p:spPr bwMode="auto">
          <a:xfrm>
            <a:off x="7343973" y="4760813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10"/>
          <p:cNvSpPr/>
          <p:nvPr/>
        </p:nvSpPr>
        <p:spPr bwMode="auto">
          <a:xfrm>
            <a:off x="8676456" y="1160413"/>
            <a:ext cx="108347" cy="108347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itre 3"/>
          <p:cNvSpPr>
            <a:spLocks noGrp="1"/>
          </p:cNvSpPr>
          <p:nvPr>
            <p:ph type="title" idx="4294967295"/>
          </p:nvPr>
        </p:nvSpPr>
        <p:spPr>
          <a:xfrm>
            <a:off x="3059832" y="1"/>
            <a:ext cx="6084168" cy="83661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NECSTouR Members</a:t>
            </a:r>
            <a:endParaRPr lang="fr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7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3-27 at 15.20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65874"/>
            <a:ext cx="4519062" cy="734876"/>
          </a:xfrm>
          <a:prstGeom prst="rect">
            <a:avLst/>
          </a:prstGeom>
        </p:spPr>
      </p:pic>
      <p:pic>
        <p:nvPicPr>
          <p:cNvPr id="10" name="Picture 9" descr="Screen Shot 2017-03-27 at 16.40.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0349" y="4236643"/>
            <a:ext cx="1553651" cy="176410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131" y="4703713"/>
            <a:ext cx="2879504" cy="1297036"/>
          </a:xfrm>
        </p:spPr>
      </p:pic>
      <p:sp>
        <p:nvSpPr>
          <p:cNvPr id="3" name="Rectangle 2"/>
          <p:cNvSpPr/>
          <p:nvPr/>
        </p:nvSpPr>
        <p:spPr>
          <a:xfrm>
            <a:off x="0" y="2290668"/>
            <a:ext cx="9144000" cy="459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-26469" y="400978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 </a:t>
            </a:r>
            <a:endParaRPr lang="fr-BE" dirty="0"/>
          </a:p>
          <a:p>
            <a:r>
              <a:rPr lang="en-GB" dirty="0"/>
              <a:t> 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Campus Foundation on Mediterranean Studies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CETT-UB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Business University in Administration and Enterprises of Tourism (ESCAET)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Ecolabel EMAS School of Tuscany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 err="1"/>
              <a:t>Fondacioni</a:t>
            </a:r>
            <a:r>
              <a:rPr lang="en-GB" dirty="0"/>
              <a:t> Europa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High Institute for Innovative Territorial Systems  </a:t>
            </a:r>
            <a:r>
              <a:rPr lang="en-GB" dirty="0" err="1"/>
              <a:t>SiTi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Institute for Tourism Research in Northern Europe (NIT)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Institute of Agriculture and Tourism Poreč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Lapland University of Applied Sciences – Multidimensional Tourism Institute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 err="1"/>
              <a:t>Luspio</a:t>
            </a:r>
            <a:r>
              <a:rPr lang="en-GB" dirty="0"/>
              <a:t> University of Rome - Faculty of Economics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Observatory of Tourism Islands in Europe (OTIE)</a:t>
            </a:r>
            <a:endParaRPr lang="fr-BE" dirty="0"/>
          </a:p>
          <a:p>
            <a:pPr marL="257175" indent="-257175">
              <a:buFont typeface="+mj-lt"/>
              <a:buAutoNum type="arabicPeriod"/>
            </a:pPr>
            <a:r>
              <a:rPr lang="en-GB" dirty="0"/>
              <a:t>National Council of Research – </a:t>
            </a:r>
            <a:r>
              <a:rPr lang="en-GB" dirty="0" err="1"/>
              <a:t>Biometereology</a:t>
            </a:r>
            <a:r>
              <a:rPr lang="en-GB" dirty="0"/>
              <a:t> Institute (CNR-IBIMET) </a:t>
            </a: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4572000" y="100149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/>
              <a:t>13. The </a:t>
            </a:r>
            <a:r>
              <a:rPr lang="en-GB" dirty="0" err="1"/>
              <a:t>Politechnical</a:t>
            </a:r>
            <a:r>
              <a:rPr lang="en-GB" dirty="0"/>
              <a:t> </a:t>
            </a:r>
            <a:r>
              <a:rPr lang="en-GB" dirty="0" err="1"/>
              <a:t>Insitute</a:t>
            </a:r>
            <a:r>
              <a:rPr lang="en-GB" dirty="0"/>
              <a:t> of </a:t>
            </a:r>
            <a:r>
              <a:rPr lang="en-GB" dirty="0" err="1"/>
              <a:t>Leiria</a:t>
            </a:r>
            <a:endParaRPr lang="fr-BE" dirty="0"/>
          </a:p>
          <a:p>
            <a:pPr lvl="0"/>
            <a:r>
              <a:rPr lang="en-GB" dirty="0"/>
              <a:t>14. Responsible Tourism Institute</a:t>
            </a:r>
            <a:endParaRPr lang="fr-BE" dirty="0"/>
          </a:p>
          <a:p>
            <a:pPr lvl="0"/>
            <a:r>
              <a:rPr lang="en-GB" dirty="0"/>
              <a:t>15. Technological Educational Institute of Epirus</a:t>
            </a:r>
            <a:endParaRPr lang="fr-BE" dirty="0"/>
          </a:p>
          <a:p>
            <a:pPr lvl="0"/>
            <a:r>
              <a:rPr lang="en-GB" dirty="0"/>
              <a:t>16. University College of Business in Prague (VSO)</a:t>
            </a:r>
            <a:endParaRPr lang="fr-BE" dirty="0"/>
          </a:p>
          <a:p>
            <a:pPr lvl="0"/>
            <a:r>
              <a:rPr lang="en-GB" dirty="0"/>
              <a:t>17. University of Applied Sciences of the Western Switzerland Valais - Institute of Tourism (HES-SO Valais-Wallis)</a:t>
            </a:r>
            <a:endParaRPr lang="fr-BE" dirty="0"/>
          </a:p>
          <a:p>
            <a:pPr lvl="0"/>
            <a:r>
              <a:rPr lang="en-GB" dirty="0"/>
              <a:t>18. University of Bedfordshire – Institute for Truism Research (INTOUR)</a:t>
            </a:r>
            <a:endParaRPr lang="fr-BE" dirty="0"/>
          </a:p>
          <a:p>
            <a:pPr lvl="0"/>
            <a:r>
              <a:rPr lang="en-GB" dirty="0"/>
              <a:t>19. University of Economics in Prague (VSE)</a:t>
            </a:r>
            <a:endParaRPr lang="fr-BE" dirty="0"/>
          </a:p>
          <a:p>
            <a:pPr lvl="0"/>
            <a:r>
              <a:rPr lang="en-GB" dirty="0"/>
              <a:t>20. University of Florence</a:t>
            </a:r>
            <a:endParaRPr lang="fr-BE" dirty="0"/>
          </a:p>
          <a:p>
            <a:pPr lvl="0"/>
            <a:r>
              <a:rPr lang="en-GB" dirty="0"/>
              <a:t>21. University of Girona</a:t>
            </a:r>
            <a:endParaRPr lang="fr-BE" dirty="0"/>
          </a:p>
          <a:p>
            <a:pPr lvl="0"/>
            <a:r>
              <a:rPr lang="en-GB" dirty="0"/>
              <a:t>22. University of Malaga</a:t>
            </a:r>
            <a:endParaRPr lang="fr-BE" dirty="0"/>
          </a:p>
          <a:p>
            <a:pPr lvl="0"/>
            <a:r>
              <a:rPr lang="en-GB" dirty="0"/>
              <a:t>23. University of Malta - Institute for Tourism, Travel &amp; Culture</a:t>
            </a:r>
            <a:endParaRPr lang="fr-BE" dirty="0"/>
          </a:p>
          <a:p>
            <a:pPr lvl="0"/>
            <a:r>
              <a:rPr lang="en-GB" dirty="0"/>
              <a:t>24. University of Pannonia/</a:t>
            </a:r>
            <a:r>
              <a:rPr lang="en-GB" dirty="0" err="1"/>
              <a:t>Presov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203848" y="1347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>
                <a:solidFill>
                  <a:srgbClr val="002060"/>
                </a:solidFill>
              </a:rPr>
              <a:t>ACADEMIC MEMBERS</a:t>
            </a:r>
            <a:endParaRPr lang="fr-BE" dirty="0">
              <a:solidFill>
                <a:srgbClr val="002060"/>
              </a:solidFill>
            </a:endParaRPr>
          </a:p>
          <a:p>
            <a:r>
              <a:rPr lang="en-GB" sz="12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24</a:t>
            </a:r>
            <a:r>
              <a:rPr lang="en-GB" b="1" i="1" dirty="0"/>
              <a:t> Representatives from the Academic Sector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16332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57250"/>
            <a:ext cx="2753285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9728"/>
            <a:ext cx="2518421" cy="865199"/>
          </a:xfrm>
          <a:prstGeom prst="rect">
            <a:avLst/>
          </a:prstGeom>
        </p:spPr>
      </p:pic>
      <p:pic>
        <p:nvPicPr>
          <p:cNvPr id="9" name="Picture 8" descr="Screen Shot 2017-03-27 at 15.20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65874"/>
            <a:ext cx="4519062" cy="734876"/>
          </a:xfrm>
          <a:prstGeom prst="rect">
            <a:avLst/>
          </a:prstGeom>
        </p:spPr>
      </p:pic>
      <p:pic>
        <p:nvPicPr>
          <p:cNvPr id="10" name="Picture 9" descr="Screen Shot 2017-03-27 at 16.40.2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0349" y="4236643"/>
            <a:ext cx="1553651" cy="17641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33668" y="1849198"/>
            <a:ext cx="45720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ASSOCIATED MEMBERS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GB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National, European, International public/Private Organisation working in the Sustainable Tourism Sector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>
                <a:cs typeface="Times New Roman" panose="02020603050405020304" pitchFamily="18" charset="0"/>
              </a:rPr>
              <a:t>Croatian Chamber of Economy (HGK)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 err="1">
                <a:cs typeface="Times New Roman" panose="02020603050405020304" pitchFamily="18" charset="0"/>
              </a:rPr>
              <a:t>FederCultura</a:t>
            </a:r>
            <a:r>
              <a:rPr lang="en-GB" sz="1200" dirty="0">
                <a:cs typeface="Times New Roman" panose="02020603050405020304" pitchFamily="18" charset="0"/>
              </a:rPr>
              <a:t> Tourism Sport-</a:t>
            </a:r>
            <a:r>
              <a:rPr lang="en-GB" sz="1200" dirty="0" err="1">
                <a:cs typeface="Times New Roman" panose="02020603050405020304" pitchFamily="18" charset="0"/>
              </a:rPr>
              <a:t>Confcooperative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>
                <a:cs typeface="Times New Roman" panose="02020603050405020304" pitchFamily="18" charset="0"/>
              </a:rPr>
              <a:t>Forum of the Adriatic and Ionian Chambers of Commerce (FAICC)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>
                <a:cs typeface="Times New Roman" panose="02020603050405020304" pitchFamily="18" charset="0"/>
              </a:rPr>
              <a:t>French Chambers of Commerce and Industry Assembly (ACFCI)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>
                <a:cs typeface="Times New Roman" panose="02020603050405020304" pitchFamily="18" charset="0"/>
              </a:rPr>
              <a:t>Italian Association for Responsible Tourism (AITR) 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>
                <a:cs typeface="Times New Roman" panose="02020603050405020304" pitchFamily="18" charset="0"/>
              </a:rPr>
              <a:t>Legacoop Tourism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>
                <a:cs typeface="Times New Roman" panose="02020603050405020304" pitchFamily="18" charset="0"/>
              </a:rPr>
              <a:t>Legambiente </a:t>
            </a:r>
            <a:r>
              <a:rPr lang="en-GB" sz="1200" dirty="0" err="1">
                <a:cs typeface="Times New Roman" panose="02020603050405020304" pitchFamily="18" charset="0"/>
              </a:rPr>
              <a:t>onlus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>
                <a:cs typeface="Times New Roman" panose="02020603050405020304" pitchFamily="18" charset="0"/>
              </a:rPr>
              <a:t>National Tourism Research Institute (ISNART)</a:t>
            </a:r>
            <a:endParaRPr lang="fr-BE" sz="12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5255" algn="l"/>
              </a:tabLst>
            </a:pPr>
            <a:r>
              <a:rPr lang="en-GB" sz="1200" dirty="0" err="1">
                <a:cs typeface="Times New Roman" panose="02020603050405020304" pitchFamily="18" charset="0"/>
              </a:rPr>
              <a:t>Odyssea</a:t>
            </a:r>
            <a:endParaRPr lang="fr-BE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9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628800"/>
            <a:ext cx="8202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" name="Titre 3"/>
          <p:cNvSpPr txBox="1">
            <a:spLocks/>
          </p:cNvSpPr>
          <p:nvPr/>
        </p:nvSpPr>
        <p:spPr bwMode="auto">
          <a:xfrm>
            <a:off x="3348038" y="0"/>
            <a:ext cx="5795962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High Quality Members</a:t>
            </a:r>
            <a:endParaRPr lang="fr-BE" sz="28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2562"/>
            <a:ext cx="9144000" cy="517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1101683"/>
            <a:ext cx="369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sym typeface="Wingdings" pitchFamily="2" charset="2"/>
              </a:rPr>
              <a:t>We have the top Eu Touristic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1740733719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NECSTouRppt</Template>
  <TotalTime>4422</TotalTime>
  <Words>1553</Words>
  <Application>Microsoft Office PowerPoint</Application>
  <PresentationFormat>Presentación en pantalla (4:3)</PresentationFormat>
  <Paragraphs>324</Paragraphs>
  <Slides>34</Slides>
  <Notes>17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1_Conception personnalisée</vt:lpstr>
      <vt:lpstr>Conception personnalisée</vt:lpstr>
      <vt:lpstr>Diapositiva 1</vt:lpstr>
      <vt:lpstr>Diapositiva 2</vt:lpstr>
      <vt:lpstr>Diapositiva 3</vt:lpstr>
      <vt:lpstr>Diapositiva 4</vt:lpstr>
      <vt:lpstr>Diapositiva 5</vt:lpstr>
      <vt:lpstr>NECSTouR Members</vt:lpstr>
      <vt:lpstr>Diapositiva 7</vt:lpstr>
      <vt:lpstr>Diapositiva 8</vt:lpstr>
      <vt:lpstr>Diapositiva 9</vt:lpstr>
      <vt:lpstr>NECSTouR Governance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NECSTouR Projects (2)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NECSTouR COM</dc:creator>
  <cp:lastModifiedBy>lrdiaz</cp:lastModifiedBy>
  <cp:revision>466</cp:revision>
  <cp:lastPrinted>2014-10-21T15:55:50Z</cp:lastPrinted>
  <dcterms:created xsi:type="dcterms:W3CDTF">2012-02-16T10:21:53Z</dcterms:created>
  <dcterms:modified xsi:type="dcterms:W3CDTF">2017-05-15T14:03:02Z</dcterms:modified>
</cp:coreProperties>
</file>